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5143500" type="screen16x9"/>
  <p:notesSz cx="6858000" cy="9144000"/>
  <p:embeddedFontLst>
    <p:embeddedFont>
      <p:font typeface="Montserrat Light" panose="00000400000000000000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3" roundtripDataSignature="AMtx7mgZs9lRD8Emy8LhE8yMR2jN6tLi8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9" d="100"/>
          <a:sy n="119" d="100"/>
        </p:scale>
        <p:origin x="41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5" name="Google Shape;19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6" name="Google Shape;22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7" name="Google Shape;2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4" name="Google Shape;26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6" name="Google Shape;28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0" name="Google Shape;30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3" name="Google Shape;3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8" name="Google Shape;32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8" name="Google Shape;33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 dirty="0"/>
              <a:t>Vraag stellen waarom wij hier zitten?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 dirty="0"/>
              <a:t>Intrinsieke motivatie van vrijwilligers benoemen.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 dirty="0"/>
              <a:t>“Ik sta hier omdat ik een hart heb voor de club en veel voor onze club wil doen”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 dirty="0"/>
              <a:t>Ieder van jullie moet zich eens de vraag stellen waarom ze hier zitten?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dirty="0"/>
              <a:t>Wat is jullie intrinsieke motivatie?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9" name="Google Shape;7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8" name="Google Shape;34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3" name="Google Shape;3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4" name="Google Shape;37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7" name="Google Shape;38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Vraag stellen waarom wij hier zitten?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Intrinsieke motivatie van vrijwilligers benoemen.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“Ik sta hier omdat ik een hart heb voor de club en veel voor onze club wil doen”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Ieder van jullie moet zich eens de vraag stellen waarom ze hier zitten?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/>
              <a:t>Wat is jullie intrinsieke motivatie?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Vraag stellen waarom wij hier zitten?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Intrinsieke motivatie van vrijwilligers benoemen.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“Ik sta hier omdat ik een hart heb voor de club en veel voor onze club wil doen”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Ieder van jullie moet zich eens de vraag stellen waarom ze hier zitten?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/>
              <a:t>Wat is jullie intrinsieke motivatie?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Vraag stellen waarom wij hier zitten?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Intrinsieke motivatie van vrijwilligers benoemen.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“Ik sta hier omdat ik een hart heb voor de club en veel voor onze club wil doen”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Ieder van jullie moet zich eens de vraag stellen waarom ze hier zitten?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/>
              <a:t>Wat is jullie intrinsieke motivatie?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Vraag stellen waarom wij hier zitten?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Intrinsieke motivatie van vrijwilligers benoemen.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“Ik sta hier omdat ik een hart heb voor de club en veel voor onze club wil doen”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Ieder van jullie moet zich eens de vraag stellen waarom ze hier zitten?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/>
              <a:t>Wat is jullie intrinsieke motivatie?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Vraag stellen waarom wij hier zitten?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Intrinsieke motivatie van vrijwilligers benoemen.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“Ik sta hier omdat ik een hart heb voor de club en veel voor onze club wil doen”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"/>
              <a:t>Ieder van jullie moet zich eens de vraag stellen waarom ze hier zitten?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/>
              <a:t>Wat is jullie intrinsieke motivatie?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" name="Google Shape;13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5" name="Google Shape;18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2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2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2" name="Google Shape;52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Footer &amp; Header">
  <p:cSld name="Blank with Footer &amp; 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7"/>
          <p:cNvSpPr/>
          <p:nvPr/>
        </p:nvSpPr>
        <p:spPr>
          <a:xfrm>
            <a:off x="8760542" y="-17587"/>
            <a:ext cx="258000" cy="3642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7"/>
          <p:cNvSpPr txBox="1"/>
          <p:nvPr/>
        </p:nvSpPr>
        <p:spPr>
          <a:xfrm>
            <a:off x="8723442" y="129896"/>
            <a:ext cx="3237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fld id="{00000000-1234-1234-1234-123412341234}" type="slidenum">
              <a:rPr lang="nl" sz="600" b="0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600" b="0" i="0" u="none" strike="noStrike" cap="none">
              <a:solidFill>
                <a:srgbClr val="FEFEF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7"/>
          <p:cNvSpPr txBox="1">
            <a:spLocks noGrp="1"/>
          </p:cNvSpPr>
          <p:nvPr>
            <p:ph type="body" idx="1"/>
          </p:nvPr>
        </p:nvSpPr>
        <p:spPr>
          <a:xfrm>
            <a:off x="6330065" y="4868205"/>
            <a:ext cx="2248500" cy="1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600"/>
              <a:buNone/>
              <a:defRPr sz="600" b="0" i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600"/>
              <a:buNone/>
              <a:defRPr sz="600" b="0" i="0">
                <a:solidFill>
                  <a:schemeClr val="lt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marL="1371600" lvl="2" indent="-22860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600"/>
              <a:buNone/>
              <a:defRPr sz="600" b="0" i="0">
                <a:solidFill>
                  <a:schemeClr val="lt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marL="1828800" lvl="3" indent="-22860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600"/>
              <a:buNone/>
              <a:defRPr sz="600" b="0" i="0">
                <a:solidFill>
                  <a:schemeClr val="lt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marL="2286000" lvl="4" indent="-228600" algn="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600"/>
              <a:buNone/>
              <a:defRPr sz="600" b="0" i="0">
                <a:solidFill>
                  <a:schemeClr val="lt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grpSp>
        <p:nvGrpSpPr>
          <p:cNvPr id="60" name="Google Shape;60;p37"/>
          <p:cNvGrpSpPr/>
          <p:nvPr/>
        </p:nvGrpSpPr>
        <p:grpSpPr>
          <a:xfrm>
            <a:off x="8856635" y="4857790"/>
            <a:ext cx="173596" cy="173596"/>
            <a:chOff x="11275488" y="5797834"/>
            <a:chExt cx="353700" cy="353700"/>
          </a:xfrm>
        </p:grpSpPr>
        <p:sp>
          <p:nvSpPr>
            <p:cNvPr id="61" name="Google Shape;61;p37"/>
            <p:cNvSpPr/>
            <p:nvPr/>
          </p:nvSpPr>
          <p:spPr>
            <a:xfrm>
              <a:off x="11275488" y="5797834"/>
              <a:ext cx="353700" cy="353700"/>
            </a:xfrm>
            <a:prstGeom prst="ellipse">
              <a:avLst/>
            </a:prstGeom>
            <a:solidFill>
              <a:schemeClr val="dk2">
                <a:alpha val="4902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37"/>
            <p:cNvSpPr/>
            <p:nvPr/>
          </p:nvSpPr>
          <p:spPr>
            <a:xfrm>
              <a:off x="11402389" y="5893733"/>
              <a:ext cx="125700" cy="171900"/>
            </a:xfrm>
            <a:prstGeom prst="chevron">
              <a:avLst>
                <a:gd name="adj" fmla="val 6633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37"/>
          <p:cNvGrpSpPr/>
          <p:nvPr/>
        </p:nvGrpSpPr>
        <p:grpSpPr>
          <a:xfrm>
            <a:off x="8657342" y="4857790"/>
            <a:ext cx="173596" cy="173596"/>
            <a:chOff x="11275488" y="5797834"/>
            <a:chExt cx="353700" cy="353700"/>
          </a:xfrm>
        </p:grpSpPr>
        <p:sp>
          <p:nvSpPr>
            <p:cNvPr id="64" name="Google Shape;64;p37"/>
            <p:cNvSpPr/>
            <p:nvPr/>
          </p:nvSpPr>
          <p:spPr>
            <a:xfrm>
              <a:off x="11275488" y="5797834"/>
              <a:ext cx="353700" cy="353700"/>
            </a:xfrm>
            <a:prstGeom prst="ellipse">
              <a:avLst/>
            </a:prstGeom>
            <a:solidFill>
              <a:schemeClr val="dk2">
                <a:alpha val="49020"/>
              </a:schemeClr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37"/>
            <p:cNvSpPr/>
            <p:nvPr/>
          </p:nvSpPr>
          <p:spPr>
            <a:xfrm>
              <a:off x="11402389" y="5893733"/>
              <a:ext cx="125700" cy="171900"/>
            </a:xfrm>
            <a:prstGeom prst="chevron">
              <a:avLst>
                <a:gd name="adj" fmla="val 66337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" name="Google Shape;66;p37"/>
          <p:cNvSpPr txBox="1">
            <a:spLocks noGrp="1"/>
          </p:cNvSpPr>
          <p:nvPr>
            <p:ph type="title"/>
          </p:nvPr>
        </p:nvSpPr>
        <p:spPr>
          <a:xfrm>
            <a:off x="628650" y="369956"/>
            <a:ext cx="7886700" cy="3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7" name="Google Shape;17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8" name="Google Shape;18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1" name="Google Shape;21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ine_vdl86@hot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sportief@kcleuven.be" TargetMode="External"/><Relationship Id="rId3" Type="http://schemas.openxmlformats.org/officeDocument/2006/relationships/image" Target="../media/image1.png"/><Relationship Id="rId7" Type="http://schemas.openxmlformats.org/officeDocument/2006/relationships/hyperlink" Target="mailto:infra@kcleuven.be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communicatie@kcleuven.be" TargetMode="External"/><Relationship Id="rId5" Type="http://schemas.openxmlformats.org/officeDocument/2006/relationships/hyperlink" Target="mailto:jeugd@kcleuven.be" TargetMode="External"/><Relationship Id="rId10" Type="http://schemas.openxmlformats.org/officeDocument/2006/relationships/hyperlink" Target="mailto:jeroen@kcleuven.be" TargetMode="External"/><Relationship Id="rId4" Type="http://schemas.openxmlformats.org/officeDocument/2006/relationships/hyperlink" Target="mailto:leuven@korfbal.be" TargetMode="External"/><Relationship Id="rId9" Type="http://schemas.openxmlformats.org/officeDocument/2006/relationships/hyperlink" Target="mailto:sponsoring@kcleuven.b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leuven@korfbal.b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kcleuven.be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endParaRPr/>
          </a:p>
        </p:txBody>
      </p:sp>
      <p:sp>
        <p:nvSpPr>
          <p:cNvPr id="72" name="Google Shape;72;p1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"/>
          <p:cNvSpPr txBox="1"/>
          <p:nvPr/>
        </p:nvSpPr>
        <p:spPr>
          <a:xfrm>
            <a:off x="398775" y="813775"/>
            <a:ext cx="84477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100"/>
              <a:buFont typeface="Arial"/>
              <a:buNone/>
            </a:pPr>
            <a:r>
              <a:rPr lang="nl" sz="5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Welkom bij KC Leuven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025" y="1944400"/>
            <a:ext cx="3055325" cy="305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68750" y="1944400"/>
            <a:ext cx="3967575" cy="26444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197;p10"/>
          <p:cNvGrpSpPr/>
          <p:nvPr/>
        </p:nvGrpSpPr>
        <p:grpSpPr>
          <a:xfrm>
            <a:off x="3077360" y="1744204"/>
            <a:ext cx="2682450" cy="2682450"/>
            <a:chOff x="3722097" y="1495350"/>
            <a:chExt cx="3576600" cy="3576600"/>
          </a:xfrm>
        </p:grpSpPr>
        <p:sp>
          <p:nvSpPr>
            <p:cNvPr id="198" name="Google Shape;198;p10"/>
            <p:cNvSpPr/>
            <p:nvPr/>
          </p:nvSpPr>
          <p:spPr>
            <a:xfrm>
              <a:off x="3722097" y="1495350"/>
              <a:ext cx="3576600" cy="3576600"/>
            </a:xfrm>
            <a:prstGeom prst="ellipse">
              <a:avLst/>
            </a:prstGeom>
            <a:solidFill>
              <a:srgbClr val="39A935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0"/>
            <p:cNvSpPr txBox="1"/>
            <p:nvPr/>
          </p:nvSpPr>
          <p:spPr>
            <a:xfrm>
              <a:off x="4245897" y="2273679"/>
              <a:ext cx="2529000" cy="2529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8100" tIns="18100" rIns="18100" bIns="1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KC LEUVEN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1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Engagement leden: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Vervoerschema’s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Toogshiften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Scheidsen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Helpende handen</a:t>
              </a:r>
              <a:br>
                <a:rPr lang="nl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nl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bij activiteiten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……</a:t>
              </a:r>
              <a:endParaRPr sz="11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" name="Google Shape;200;p10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Organisatie - Engagement/Vrijwilligers </a:t>
            </a:r>
            <a:endParaRPr/>
          </a:p>
        </p:txBody>
      </p:sp>
      <p:sp>
        <p:nvSpPr>
          <p:cNvPr id="201" name="Google Shape;201;p10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10"/>
          <p:cNvGrpSpPr/>
          <p:nvPr/>
        </p:nvGrpSpPr>
        <p:grpSpPr>
          <a:xfrm>
            <a:off x="3812758" y="681292"/>
            <a:ext cx="1214971" cy="1214971"/>
            <a:chOff x="4616280" y="58944"/>
            <a:chExt cx="1788300" cy="1788300"/>
          </a:xfrm>
        </p:grpSpPr>
        <p:sp>
          <p:nvSpPr>
            <p:cNvPr id="203" name="Google Shape;203;p10"/>
            <p:cNvSpPr/>
            <p:nvPr/>
          </p:nvSpPr>
          <p:spPr>
            <a:xfrm>
              <a:off x="4616280" y="58944"/>
              <a:ext cx="1788300" cy="1788300"/>
            </a:xfrm>
            <a:prstGeom prst="ellipse">
              <a:avLst/>
            </a:prstGeom>
            <a:gradFill>
              <a:gsLst>
                <a:gs pos="0">
                  <a:srgbClr val="BBF1A5">
                    <a:alpha val="49020"/>
                  </a:srgbClr>
                </a:gs>
                <a:gs pos="35000">
                  <a:srgbClr val="D0F3C1">
                    <a:alpha val="49020"/>
                  </a:srgbClr>
                </a:gs>
                <a:gs pos="100000">
                  <a:srgbClr val="EDFBE6">
                    <a:alpha val="4902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0"/>
            <p:cNvSpPr txBox="1"/>
            <p:nvPr/>
          </p:nvSpPr>
          <p:spPr>
            <a:xfrm>
              <a:off x="4878180" y="320844"/>
              <a:ext cx="1264500" cy="12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nl" sz="9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Communicatie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nl" sz="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Facebook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nl" sz="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Instagram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nl" sz="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Twizzit</a:t>
              </a:r>
              <a:endParaRPr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nl" sz="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www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10"/>
          <p:cNvGrpSpPr/>
          <p:nvPr/>
        </p:nvGrpSpPr>
        <p:grpSpPr>
          <a:xfrm>
            <a:off x="5235598" y="1401658"/>
            <a:ext cx="1214971" cy="1214971"/>
            <a:chOff x="6438407" y="936434"/>
            <a:chExt cx="1788300" cy="1788300"/>
          </a:xfrm>
        </p:grpSpPr>
        <p:sp>
          <p:nvSpPr>
            <p:cNvPr id="206" name="Google Shape;206;p10"/>
            <p:cNvSpPr/>
            <p:nvPr/>
          </p:nvSpPr>
          <p:spPr>
            <a:xfrm>
              <a:off x="6438407" y="936434"/>
              <a:ext cx="1788300" cy="1788300"/>
            </a:xfrm>
            <a:prstGeom prst="ellipse">
              <a:avLst/>
            </a:prstGeom>
            <a:gradFill>
              <a:gsLst>
                <a:gs pos="0">
                  <a:srgbClr val="BEF7A6">
                    <a:alpha val="49020"/>
                  </a:srgbClr>
                </a:gs>
                <a:gs pos="35000">
                  <a:srgbClr val="CFF9C0">
                    <a:alpha val="49020"/>
                  </a:srgbClr>
                </a:gs>
                <a:gs pos="100000">
                  <a:srgbClr val="ECFDE5">
                    <a:alpha val="4902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0"/>
            <p:cNvSpPr txBox="1"/>
            <p:nvPr/>
          </p:nvSpPr>
          <p:spPr>
            <a:xfrm>
              <a:off x="6637867" y="1198335"/>
              <a:ext cx="1417200" cy="12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475" tIns="10475" rIns="10475" bIns="1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Sportief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nl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Begeleiding jeugdtrainers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nl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Verdeling ploegen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nl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Talentontwikkeling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endParaRPr sz="7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8" name="Google Shape;208;p10"/>
          <p:cNvGrpSpPr/>
          <p:nvPr/>
        </p:nvGrpSpPr>
        <p:grpSpPr>
          <a:xfrm>
            <a:off x="5577220" y="2721079"/>
            <a:ext cx="1214971" cy="1214971"/>
            <a:chOff x="6888436" y="2908137"/>
            <a:chExt cx="1788300" cy="1788300"/>
          </a:xfrm>
        </p:grpSpPr>
        <p:sp>
          <p:nvSpPr>
            <p:cNvPr id="209" name="Google Shape;209;p10"/>
            <p:cNvSpPr/>
            <p:nvPr/>
          </p:nvSpPr>
          <p:spPr>
            <a:xfrm>
              <a:off x="6888436" y="2908137"/>
              <a:ext cx="1788300" cy="1788300"/>
            </a:xfrm>
            <a:prstGeom prst="ellipse">
              <a:avLst/>
            </a:prstGeom>
            <a:gradFill>
              <a:gsLst>
                <a:gs pos="0">
                  <a:srgbClr val="BFF8AA">
                    <a:alpha val="49020"/>
                  </a:srgbClr>
                </a:gs>
                <a:gs pos="35000">
                  <a:srgbClr val="D2F8C3">
                    <a:alpha val="49020"/>
                  </a:srgbClr>
                </a:gs>
                <a:gs pos="100000">
                  <a:srgbClr val="EDFEE6">
                    <a:alpha val="4902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0"/>
            <p:cNvSpPr txBox="1"/>
            <p:nvPr/>
          </p:nvSpPr>
          <p:spPr>
            <a:xfrm>
              <a:off x="7150336" y="3170037"/>
              <a:ext cx="1264500" cy="12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475" tIns="10475" rIns="10475" bIns="1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Sponsoring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nl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Zoeken en opvolgen nieuwe partners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nl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Extra inkomsten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10"/>
          <p:cNvGrpSpPr/>
          <p:nvPr/>
        </p:nvGrpSpPr>
        <p:grpSpPr>
          <a:xfrm>
            <a:off x="4902432" y="3896900"/>
            <a:ext cx="1214971" cy="1214971"/>
            <a:chOff x="5627484" y="4489321"/>
            <a:chExt cx="1788300" cy="1788300"/>
          </a:xfrm>
        </p:grpSpPr>
        <p:sp>
          <p:nvSpPr>
            <p:cNvPr id="212" name="Google Shape;212;p10"/>
            <p:cNvSpPr/>
            <p:nvPr/>
          </p:nvSpPr>
          <p:spPr>
            <a:xfrm>
              <a:off x="5627484" y="4489321"/>
              <a:ext cx="1788300" cy="1788300"/>
            </a:xfrm>
            <a:prstGeom prst="ellipse">
              <a:avLst/>
            </a:prstGeom>
            <a:gradFill>
              <a:gsLst>
                <a:gs pos="0">
                  <a:srgbClr val="C5F6B0">
                    <a:alpha val="49020"/>
                  </a:srgbClr>
                </a:gs>
                <a:gs pos="35000">
                  <a:srgbClr val="D4F8C8">
                    <a:alpha val="49020"/>
                  </a:srgbClr>
                </a:gs>
                <a:gs pos="100000">
                  <a:srgbClr val="EFFDE8">
                    <a:alpha val="4902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0"/>
            <p:cNvSpPr txBox="1"/>
            <p:nvPr/>
          </p:nvSpPr>
          <p:spPr>
            <a:xfrm>
              <a:off x="5889385" y="4751222"/>
              <a:ext cx="1336500" cy="12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Jeugd</a:t>
              </a:r>
              <a:endPara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nl" sz="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Jeugdactiviteiten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nl" sz="9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Ledenwerving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" name="Google Shape;214;p10"/>
          <p:cNvGrpSpPr/>
          <p:nvPr/>
        </p:nvGrpSpPr>
        <p:grpSpPr>
          <a:xfrm>
            <a:off x="2733739" y="3910171"/>
            <a:ext cx="1214971" cy="1214971"/>
            <a:chOff x="3605075" y="4489321"/>
            <a:chExt cx="1788300" cy="1788300"/>
          </a:xfrm>
        </p:grpSpPr>
        <p:sp>
          <p:nvSpPr>
            <p:cNvPr id="215" name="Google Shape;215;p10"/>
            <p:cNvSpPr/>
            <p:nvPr/>
          </p:nvSpPr>
          <p:spPr>
            <a:xfrm>
              <a:off x="3605075" y="4489321"/>
              <a:ext cx="1788300" cy="1788300"/>
            </a:xfrm>
            <a:prstGeom prst="ellipse">
              <a:avLst/>
            </a:prstGeom>
            <a:gradFill>
              <a:gsLst>
                <a:gs pos="0">
                  <a:srgbClr val="C9F6B7">
                    <a:alpha val="49020"/>
                  </a:srgbClr>
                </a:gs>
                <a:gs pos="35000">
                  <a:srgbClr val="DAF8CA">
                    <a:alpha val="49020"/>
                  </a:srgbClr>
                </a:gs>
                <a:gs pos="100000">
                  <a:srgbClr val="F0FEE9">
                    <a:alpha val="4902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0"/>
            <p:cNvSpPr txBox="1"/>
            <p:nvPr/>
          </p:nvSpPr>
          <p:spPr>
            <a:xfrm>
              <a:off x="3866975" y="4751221"/>
              <a:ext cx="1264500" cy="12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25" tIns="13325" rIns="13325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Infra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nl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Klusjesdag</a:t>
              </a: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nl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Veld &amp; Terrein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nl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Materiaal</a:t>
              </a:r>
              <a:endPara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nl" sz="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Kledij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10"/>
          <p:cNvGrpSpPr/>
          <p:nvPr/>
        </p:nvGrpSpPr>
        <p:grpSpPr>
          <a:xfrm>
            <a:off x="1884713" y="2681724"/>
            <a:ext cx="1353922" cy="1411684"/>
            <a:chOff x="2344124" y="2908137"/>
            <a:chExt cx="1788300" cy="1788300"/>
          </a:xfrm>
        </p:grpSpPr>
        <p:sp>
          <p:nvSpPr>
            <p:cNvPr id="218" name="Google Shape;218;p10"/>
            <p:cNvSpPr/>
            <p:nvPr/>
          </p:nvSpPr>
          <p:spPr>
            <a:xfrm>
              <a:off x="2344124" y="2908137"/>
              <a:ext cx="1788300" cy="1788300"/>
            </a:xfrm>
            <a:prstGeom prst="ellipse">
              <a:avLst/>
            </a:prstGeom>
            <a:gradFill>
              <a:gsLst>
                <a:gs pos="0">
                  <a:srgbClr val="CEF6BC">
                    <a:alpha val="49020"/>
                  </a:srgbClr>
                </a:gs>
                <a:gs pos="35000">
                  <a:srgbClr val="DAF7D1">
                    <a:alpha val="49020"/>
                  </a:srgbClr>
                </a:gs>
                <a:gs pos="100000">
                  <a:srgbClr val="F2FDEB">
                    <a:alpha val="4902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0"/>
            <p:cNvSpPr txBox="1"/>
            <p:nvPr/>
          </p:nvSpPr>
          <p:spPr>
            <a:xfrm>
              <a:off x="2505976" y="3095290"/>
              <a:ext cx="1464600" cy="12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25" tIns="13325" rIns="13325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Community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Sociale activiteiten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Kantine-beheer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" name="Google Shape;220;p10"/>
          <p:cNvGrpSpPr/>
          <p:nvPr/>
        </p:nvGrpSpPr>
        <p:grpSpPr>
          <a:xfrm>
            <a:off x="2433700" y="1295869"/>
            <a:ext cx="1214971" cy="1214971"/>
            <a:chOff x="2794152" y="936434"/>
            <a:chExt cx="1788300" cy="1788300"/>
          </a:xfrm>
        </p:grpSpPr>
        <p:sp>
          <p:nvSpPr>
            <p:cNvPr id="221" name="Google Shape;221;p10"/>
            <p:cNvSpPr/>
            <p:nvPr/>
          </p:nvSpPr>
          <p:spPr>
            <a:xfrm>
              <a:off x="2794152" y="936434"/>
              <a:ext cx="1788300" cy="1788300"/>
            </a:xfrm>
            <a:prstGeom prst="ellipse">
              <a:avLst/>
            </a:prstGeom>
            <a:gradFill>
              <a:gsLst>
                <a:gs pos="0">
                  <a:srgbClr val="D3F7C3">
                    <a:alpha val="49020"/>
                  </a:srgbClr>
                </a:gs>
                <a:gs pos="35000">
                  <a:srgbClr val="DEF9D5">
                    <a:alpha val="49020"/>
                  </a:srgbClr>
                </a:gs>
                <a:gs pos="100000">
                  <a:srgbClr val="F3FEEC">
                    <a:alpha val="49020"/>
                  </a:srgbClr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0"/>
            <p:cNvSpPr txBox="1"/>
            <p:nvPr/>
          </p:nvSpPr>
          <p:spPr>
            <a:xfrm>
              <a:off x="3056052" y="1198334"/>
              <a:ext cx="1264500" cy="126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325" tIns="13325" rIns="13325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1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Bestuur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Financiën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Beleid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Administratie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23" name="Google Shape;223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Communicatie - KC Leuven volgen?</a:t>
            </a:r>
            <a:endParaRPr/>
          </a:p>
        </p:txBody>
      </p:sp>
      <p:sp>
        <p:nvSpPr>
          <p:cNvPr id="229" name="Google Shape;229;p11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1"/>
          <p:cNvSpPr txBox="1"/>
          <p:nvPr/>
        </p:nvSpPr>
        <p:spPr>
          <a:xfrm>
            <a:off x="662050" y="704825"/>
            <a:ext cx="651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0842" y="1053556"/>
            <a:ext cx="1044876" cy="1370537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1"/>
          <p:cNvSpPr txBox="1"/>
          <p:nvPr/>
        </p:nvSpPr>
        <p:spPr>
          <a:xfrm>
            <a:off x="1511150" y="1038050"/>
            <a:ext cx="25539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Praktische info over trainingen,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wedstrijden,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events,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nieuwsbrieven,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inschrijvingen,...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1"/>
          <p:cNvSpPr txBox="1"/>
          <p:nvPr/>
        </p:nvSpPr>
        <p:spPr>
          <a:xfrm>
            <a:off x="5524800" y="10816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" sz="1100" b="1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Praktische info over trainingen/wedstrijden en events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1"/>
          <p:cNvSpPr txBox="1"/>
          <p:nvPr/>
        </p:nvSpPr>
        <p:spPr>
          <a:xfrm>
            <a:off x="6045950" y="773500"/>
            <a:ext cx="2553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KC Leuven pagina voor algemene info - clubnieuws, updates etc (EXTERN)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46053" y="711287"/>
            <a:ext cx="1769800" cy="1557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1"/>
          <p:cNvPicPr preferRelativeResize="0"/>
          <p:nvPr/>
        </p:nvPicPr>
        <p:blipFill rotWithShape="1">
          <a:blip r:embed="rId6">
            <a:alphaModFix/>
          </a:blip>
          <a:srcRect l="21926" t="5118" r="22366" b="5082"/>
          <a:stretch/>
        </p:blipFill>
        <p:spPr>
          <a:xfrm>
            <a:off x="5365880" y="722615"/>
            <a:ext cx="611057" cy="61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46053" y="2351912"/>
            <a:ext cx="1769800" cy="1414461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1"/>
          <p:cNvSpPr txBox="1"/>
          <p:nvPr/>
        </p:nvSpPr>
        <p:spPr>
          <a:xfrm>
            <a:off x="6029165" y="2217746"/>
            <a:ext cx="2553900" cy="16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Besloten groep voor alle foto’s, clubactiviteiten, oproepen, werklijsten,.... (INTERN)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11"/>
          <p:cNvPicPr preferRelativeResize="0"/>
          <p:nvPr/>
        </p:nvPicPr>
        <p:blipFill rotWithShape="1">
          <a:blip r:embed="rId6">
            <a:alphaModFix/>
          </a:blip>
          <a:srcRect l="21926" t="5118" r="22366" b="5082"/>
          <a:stretch/>
        </p:blipFill>
        <p:spPr>
          <a:xfrm>
            <a:off x="5381794" y="2369675"/>
            <a:ext cx="611057" cy="61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1"/>
          <p:cNvSpPr txBox="1"/>
          <p:nvPr/>
        </p:nvSpPr>
        <p:spPr>
          <a:xfrm>
            <a:off x="2493517" y="4093454"/>
            <a:ext cx="19608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Stories en foto's van activiteiten en wedstrijden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9672" y="3344356"/>
            <a:ext cx="1869549" cy="161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615804" y="3382884"/>
            <a:ext cx="611052" cy="611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1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246053" y="3922269"/>
            <a:ext cx="2120342" cy="1032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2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Communicatie - Twizzit</a:t>
            </a:r>
            <a:endParaRPr/>
          </a:p>
        </p:txBody>
      </p:sp>
      <p:sp>
        <p:nvSpPr>
          <p:cNvPr id="250" name="Google Shape;250;p12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2"/>
          <p:cNvSpPr txBox="1"/>
          <p:nvPr/>
        </p:nvSpPr>
        <p:spPr>
          <a:xfrm>
            <a:off x="662050" y="704825"/>
            <a:ext cx="651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2"/>
          <p:cNvSpPr txBox="1"/>
          <p:nvPr/>
        </p:nvSpPr>
        <p:spPr>
          <a:xfrm>
            <a:off x="1626275" y="105825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2"/>
          <p:cNvSpPr txBox="1"/>
          <p:nvPr/>
        </p:nvSpPr>
        <p:spPr>
          <a:xfrm>
            <a:off x="5524800" y="10816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" sz="1100" b="1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Praktische info over trainingen/wedstrijden en events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2"/>
          <p:cNvSpPr txBox="1"/>
          <p:nvPr/>
        </p:nvSpPr>
        <p:spPr>
          <a:xfrm>
            <a:off x="6069475" y="99820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12"/>
          <p:cNvSpPr txBox="1"/>
          <p:nvPr/>
        </p:nvSpPr>
        <p:spPr>
          <a:xfrm>
            <a:off x="6069475" y="2985275"/>
            <a:ext cx="2553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2"/>
          <p:cNvSpPr txBox="1"/>
          <p:nvPr/>
        </p:nvSpPr>
        <p:spPr>
          <a:xfrm>
            <a:off x="1511150" y="2889175"/>
            <a:ext cx="1960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75" y="791451"/>
            <a:ext cx="3853449" cy="264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05000" y="1081599"/>
            <a:ext cx="4879097" cy="83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26499" y="1981574"/>
            <a:ext cx="1750039" cy="2925799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2"/>
          <p:cNvSpPr txBox="1"/>
          <p:nvPr/>
        </p:nvSpPr>
        <p:spPr>
          <a:xfrm>
            <a:off x="2022375" y="3689350"/>
            <a:ext cx="30000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Contactpersoon bij problemen?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Twizzitmaster Ine </a:t>
            </a:r>
            <a:r>
              <a:rPr lang="nl" sz="14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ine_vdl86@hotmail.com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via Twizzit!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3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Hoe ons bereiken?</a:t>
            </a:r>
            <a:endParaRPr/>
          </a:p>
        </p:txBody>
      </p:sp>
      <p:sp>
        <p:nvSpPr>
          <p:cNvPr id="267" name="Google Shape;267;p13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3"/>
          <p:cNvSpPr txBox="1"/>
          <p:nvPr/>
        </p:nvSpPr>
        <p:spPr>
          <a:xfrm>
            <a:off x="662050" y="704825"/>
            <a:ext cx="6514500" cy="427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Bestuur → </a:t>
            </a:r>
            <a:r>
              <a:rPr lang="nl" sz="14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leuven@korfbal.be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Team Jeugd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lang="nl" sz="14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jeugd@kcleuven.be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Team Communicatie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lang="nl" sz="14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communicatie@kcleuven.be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Team Infra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lang="nl" sz="14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infra@kcleuven.be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Team Sportief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lang="nl" sz="14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sportief@kcleuven.be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Team Sponsoring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→ </a:t>
            </a:r>
            <a:r>
              <a:rPr lang="nl" sz="14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sponsoring@kcleuven.be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 of </a:t>
            </a:r>
            <a:r>
              <a:rPr lang="nl" sz="14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jeroen@kcleuven.be</a:t>
            </a:r>
            <a:endParaRPr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4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Ploegouders</a:t>
            </a:r>
            <a:endParaRPr/>
          </a:p>
        </p:txBody>
      </p:sp>
      <p:sp>
        <p:nvSpPr>
          <p:cNvPr id="275" name="Google Shape;275;p14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6" name="Google Shape;27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14"/>
          <p:cNvSpPr txBox="1"/>
          <p:nvPr/>
        </p:nvSpPr>
        <p:spPr>
          <a:xfrm>
            <a:off x="662050" y="704825"/>
            <a:ext cx="651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4"/>
          <p:cNvSpPr txBox="1"/>
          <p:nvPr/>
        </p:nvSpPr>
        <p:spPr>
          <a:xfrm>
            <a:off x="1626275" y="105825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4"/>
          <p:cNvSpPr txBox="1"/>
          <p:nvPr/>
        </p:nvSpPr>
        <p:spPr>
          <a:xfrm>
            <a:off x="5524800" y="10816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" sz="1100" b="1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Praktische info over trainingen/wedstrijden en events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4"/>
          <p:cNvSpPr txBox="1"/>
          <p:nvPr/>
        </p:nvSpPr>
        <p:spPr>
          <a:xfrm>
            <a:off x="6069475" y="99820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4"/>
          <p:cNvSpPr txBox="1"/>
          <p:nvPr/>
        </p:nvSpPr>
        <p:spPr>
          <a:xfrm>
            <a:off x="6069475" y="2985275"/>
            <a:ext cx="2553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4"/>
          <p:cNvSpPr txBox="1"/>
          <p:nvPr/>
        </p:nvSpPr>
        <p:spPr>
          <a:xfrm>
            <a:off x="1511150" y="2889175"/>
            <a:ext cx="1960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4"/>
          <p:cNvSpPr txBox="1"/>
          <p:nvPr/>
        </p:nvSpPr>
        <p:spPr>
          <a:xfrm>
            <a:off x="96575" y="819850"/>
            <a:ext cx="8934900" cy="4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ploegouder per U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Hulp bij praktische vragen </a:t>
            </a: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(inschrijving, wedstrijdschema, toogdienst,..)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Schakel tussen ouders en bestuur/Team Jeugd/Team Sportief,..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Ondersteuning van trainers </a:t>
            </a: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(vervoer uitwedstrijden, communicatie naar ouders, andere ploegen,..)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Hulp bij </a:t>
            </a:r>
            <a:r>
              <a:rPr lang="nl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wedstrijdtruitjes, kledij,</a:t>
            </a:r>
            <a:r>
              <a:rPr lang="nl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5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Ploegouders</a:t>
            </a:r>
            <a:endParaRPr/>
          </a:p>
        </p:txBody>
      </p:sp>
      <p:sp>
        <p:nvSpPr>
          <p:cNvPr id="289" name="Google Shape;289;p15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5"/>
          <p:cNvSpPr txBox="1"/>
          <p:nvPr/>
        </p:nvSpPr>
        <p:spPr>
          <a:xfrm>
            <a:off x="662050" y="704825"/>
            <a:ext cx="651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5"/>
          <p:cNvSpPr txBox="1"/>
          <p:nvPr/>
        </p:nvSpPr>
        <p:spPr>
          <a:xfrm>
            <a:off x="1626275" y="105825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5"/>
          <p:cNvSpPr txBox="1"/>
          <p:nvPr/>
        </p:nvSpPr>
        <p:spPr>
          <a:xfrm>
            <a:off x="5524800" y="10816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" sz="1100" b="1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Praktische info over trainingen/wedstrijden en events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5"/>
          <p:cNvSpPr txBox="1"/>
          <p:nvPr/>
        </p:nvSpPr>
        <p:spPr>
          <a:xfrm>
            <a:off x="6069475" y="99820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5"/>
          <p:cNvSpPr txBox="1"/>
          <p:nvPr/>
        </p:nvSpPr>
        <p:spPr>
          <a:xfrm>
            <a:off x="6069475" y="2985275"/>
            <a:ext cx="25539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15"/>
          <p:cNvSpPr txBox="1"/>
          <p:nvPr/>
        </p:nvSpPr>
        <p:spPr>
          <a:xfrm>
            <a:off x="1511150" y="2889175"/>
            <a:ext cx="19608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5"/>
          <p:cNvSpPr txBox="1"/>
          <p:nvPr/>
        </p:nvSpPr>
        <p:spPr>
          <a:xfrm>
            <a:off x="96575" y="613171"/>
            <a:ext cx="8934900" cy="4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U7: Tom Reynaert (papa Lotta)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U9: Sven Calluy (papa Stan)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U11: </a:t>
            </a:r>
            <a:r>
              <a:rPr lang="nl" dirty="0">
                <a:solidFill>
                  <a:schemeClr val="dk1"/>
                </a:solidFill>
              </a:rPr>
              <a:t>Liesje Torbeyns</a:t>
            </a: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nl" dirty="0">
                <a:solidFill>
                  <a:schemeClr val="dk1"/>
                </a:solidFill>
              </a:rPr>
              <a:t>mama Lukas Himpens</a:t>
            </a: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U13: Marijke Verbruggen (mama Sien)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U15: Katrin Wouters (mama Ines)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U17: Kirsten O (mama Kasper)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U19: Elisabeth Waumans (mama Fien)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6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Praktische afspraken - Kledij</a:t>
            </a:r>
            <a:endParaRPr/>
          </a:p>
        </p:txBody>
      </p:sp>
      <p:sp>
        <p:nvSpPr>
          <p:cNvPr id="303" name="Google Shape;303;p16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4" name="Google Shape;304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6"/>
          <p:cNvSpPr txBox="1"/>
          <p:nvPr/>
        </p:nvSpPr>
        <p:spPr>
          <a:xfrm>
            <a:off x="662050" y="704825"/>
            <a:ext cx="651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6"/>
          <p:cNvSpPr txBox="1"/>
          <p:nvPr/>
        </p:nvSpPr>
        <p:spPr>
          <a:xfrm>
            <a:off x="1511150" y="103805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6"/>
          <p:cNvSpPr txBox="1"/>
          <p:nvPr/>
        </p:nvSpPr>
        <p:spPr>
          <a:xfrm>
            <a:off x="5524800" y="10816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" sz="1100" b="1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Praktische info over trainingen/wedstrijden en events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6"/>
          <p:cNvSpPr txBox="1"/>
          <p:nvPr/>
        </p:nvSpPr>
        <p:spPr>
          <a:xfrm>
            <a:off x="6069475" y="99820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6"/>
          <p:cNvSpPr txBox="1"/>
          <p:nvPr/>
        </p:nvSpPr>
        <p:spPr>
          <a:xfrm>
            <a:off x="139325" y="821975"/>
            <a:ext cx="8643900" cy="36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 moet mijn kind meenemen naar de training?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Sportkleren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Sportschoenen (korfbalschoenen, hockeyschoenen)</a:t>
            </a:r>
          </a:p>
          <a:p>
            <a:pPr marL="1397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Aandachtspunt: veters!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Drinkbus/drankje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endParaRPr lang="nl" dirty="0">
              <a:solidFill>
                <a:schemeClr val="dk1"/>
              </a:solidFill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Lang haar? Haarband of rekje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Hoe kan ik kledij aankopen voor mijn kind?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Jaarlijks 2x grote kledingverkoop (september / januari) </a:t>
            </a:r>
            <a:endParaRPr dirty="0"/>
          </a:p>
          <a:p>
            <a:pPr marL="4572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Voor alle vragen: Lizzy en Bianca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0" name="Google Shape;310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1025" y="1081600"/>
            <a:ext cx="2118876" cy="2825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17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Trainingsmomenten zaal</a:t>
            </a:r>
            <a:endParaRPr/>
          </a:p>
        </p:txBody>
      </p:sp>
      <p:sp>
        <p:nvSpPr>
          <p:cNvPr id="316" name="Google Shape;316;p17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7" name="Google Shape;31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7"/>
          <p:cNvSpPr txBox="1"/>
          <p:nvPr/>
        </p:nvSpPr>
        <p:spPr>
          <a:xfrm>
            <a:off x="662050" y="1543025"/>
            <a:ext cx="6514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7"/>
          <p:cNvSpPr txBox="1"/>
          <p:nvPr/>
        </p:nvSpPr>
        <p:spPr>
          <a:xfrm>
            <a:off x="1511150" y="187625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7"/>
          <p:cNvSpPr txBox="1"/>
          <p:nvPr/>
        </p:nvSpPr>
        <p:spPr>
          <a:xfrm>
            <a:off x="5524800" y="19198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" sz="1100" b="1" i="0" u="none" strike="noStrike" cap="none">
                <a:solidFill>
                  <a:srgbClr val="FEFEFE"/>
                </a:solidFill>
                <a:latin typeface="Arial"/>
                <a:ea typeface="Arial"/>
                <a:cs typeface="Arial"/>
                <a:sym typeface="Arial"/>
              </a:rPr>
              <a:t>Praktische info over trainingen/wedstrijden en events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17"/>
          <p:cNvSpPr txBox="1"/>
          <p:nvPr/>
        </p:nvSpPr>
        <p:spPr>
          <a:xfrm>
            <a:off x="6069475" y="1836400"/>
            <a:ext cx="255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17"/>
          <p:cNvSpPr txBox="1"/>
          <p:nvPr/>
        </p:nvSpPr>
        <p:spPr>
          <a:xfrm>
            <a:off x="139325" y="1660175"/>
            <a:ext cx="8643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7"/>
          <p:cNvSpPr txBox="1"/>
          <p:nvPr/>
        </p:nvSpPr>
        <p:spPr>
          <a:xfrm>
            <a:off x="1511150" y="3727375"/>
            <a:ext cx="19608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297;p15">
            <a:extLst>
              <a:ext uri="{FF2B5EF4-FFF2-40B4-BE49-F238E27FC236}">
                <a16:creationId xmlns:a16="http://schemas.microsoft.com/office/drawing/2014/main" id="{47EBAF9F-C0C3-B0C7-E31E-871C5B68A741}"/>
              </a:ext>
            </a:extLst>
          </p:cNvPr>
          <p:cNvSpPr txBox="1"/>
          <p:nvPr/>
        </p:nvSpPr>
        <p:spPr>
          <a:xfrm>
            <a:off x="96575" y="613171"/>
            <a:ext cx="8934900" cy="3200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U7/U9: Vrijdag 18u, Sportkot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U11: Maandag 17u30 Kessel-Lo, Woensdag 18u Sportschuur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U13: 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Dinsdag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17u30 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Ymeria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Vrijdag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17u30 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Wijnpers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U15: </a:t>
            </a:r>
            <a:r>
              <a:rPr lang="nl" dirty="0">
                <a:solidFill>
                  <a:schemeClr val="dk1"/>
                </a:solidFill>
              </a:rPr>
              <a:t>Dinsdag 17u30 Sportschuur, Vrijdag 19u Sportkot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U17</a:t>
            </a:r>
            <a:r>
              <a:rPr lang="nl" dirty="0">
                <a:solidFill>
                  <a:schemeClr val="dk1"/>
                </a:solidFill>
              </a:rPr>
              <a:t>/</a:t>
            </a: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U19: Dinsdag 17u Kessel-Lo, Vrijdag 20u30 Sportkot</a:t>
            </a: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8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MOET je weten !!</a:t>
            </a:r>
            <a:endParaRPr/>
          </a:p>
        </p:txBody>
      </p:sp>
      <p:sp>
        <p:nvSpPr>
          <p:cNvPr id="331" name="Google Shape;331;p18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Google Shape;3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18"/>
          <p:cNvSpPr txBox="1"/>
          <p:nvPr/>
        </p:nvSpPr>
        <p:spPr>
          <a:xfrm>
            <a:off x="662050" y="704825"/>
            <a:ext cx="651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18"/>
          <p:cNvSpPr txBox="1"/>
          <p:nvPr/>
        </p:nvSpPr>
        <p:spPr>
          <a:xfrm>
            <a:off x="530700" y="999125"/>
            <a:ext cx="8063100" cy="3631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Website - 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Gedragscodes (spelers, ouders, clubmedewerkers) lezen en ernaar handelen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Engagement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dirty="0"/>
              <a:t>- 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Vrijwilligerstaak op clubniveau opnemen (toogdienst, klusjesdag, BBQ, Familietornooi, geldinzamelingsactie,...)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Wees op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tijd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 (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trainingen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10-15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minuten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voor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start)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Char char="-"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Hoe inschrijven?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Affiliatieformulier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Medisch attest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Medische verklaring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Verzekering bij kwetsuren?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Zie ongevalsaangifteformulier online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400" b="0" i="0" u="sng" strike="noStrike" cap="none" dirty="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leuven@korfbal.be</a:t>
            </a: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9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MOET je weten !!</a:t>
            </a:r>
            <a:endParaRPr/>
          </a:p>
        </p:txBody>
      </p:sp>
      <p:sp>
        <p:nvSpPr>
          <p:cNvPr id="341" name="Google Shape;341;p19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2" name="Google Shape;34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19"/>
          <p:cNvSpPr txBox="1"/>
          <p:nvPr/>
        </p:nvSpPr>
        <p:spPr>
          <a:xfrm>
            <a:off x="662050" y="704825"/>
            <a:ext cx="651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19"/>
          <p:cNvSpPr txBox="1"/>
          <p:nvPr/>
        </p:nvSpPr>
        <p:spPr>
          <a:xfrm>
            <a:off x="530700" y="999125"/>
            <a:ext cx="4836300" cy="3847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Korfbal =</a:t>
            </a: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Competitiesport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Streven naar</a:t>
            </a: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maximale aanwezigheid tijdens wedstrijden (</a:t>
            </a: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ook op uitwedstrijden)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Vanaf U11 - </a:t>
            </a: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wekelijkse competitie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Speelgelegenheid</a:t>
            </a: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voor iedereen op zijn/haar niveau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Oproep om </a:t>
            </a: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respectvol te supporteren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(tegenover eigen ploeg, tegenstander én de scheids)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de </a:t>
            </a: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spelers niet te coachen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5" name="Google Shape;34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9400" y="1257425"/>
            <a:ext cx="3185503" cy="2683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endParaRPr/>
          </a:p>
        </p:txBody>
      </p:sp>
      <p:sp>
        <p:nvSpPr>
          <p:cNvPr id="82" name="Google Shape;82;p2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 txBox="1"/>
          <p:nvPr/>
        </p:nvSpPr>
        <p:spPr>
          <a:xfrm>
            <a:off x="292625" y="818775"/>
            <a:ext cx="8447700" cy="41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5588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nl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 is korfbal?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986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+mj-lt"/>
              <a:buAutoNum type="arabicPeriod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nl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Over ons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986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+mj-lt"/>
              <a:buAutoNum type="arabicPeriod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nl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Organisatie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986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+mj-lt"/>
              <a:buAutoNum type="arabicPeriod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nl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Communicatie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986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+mj-lt"/>
              <a:buAutoNum type="arabicPeriod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nl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Praktische afspraken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986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+mj-lt"/>
              <a:buAutoNum type="arabicPeriod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nl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MOET je weten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4986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+mj-lt"/>
              <a:buAutoNum type="arabicPeriod"/>
            </a:pP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588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AutoNum type="arabicPeriod"/>
            </a:pPr>
            <a:r>
              <a:rPr lang="nl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LEUK om weten</a:t>
            </a:r>
            <a:endParaRPr sz="2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0"/>
          <p:cNvSpPr txBox="1">
            <a:spLocks noGrp="1"/>
          </p:cNvSpPr>
          <p:nvPr>
            <p:ph type="title"/>
          </p:nvPr>
        </p:nvSpPr>
        <p:spPr>
          <a:xfrm>
            <a:off x="1049" y="-12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Extra-sportieve activiteiten</a:t>
            </a:r>
            <a:endParaRPr/>
          </a:p>
        </p:txBody>
      </p:sp>
      <p:sp>
        <p:nvSpPr>
          <p:cNvPr id="351" name="Google Shape;351;p20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20"/>
          <p:cNvSpPr txBox="1"/>
          <p:nvPr/>
        </p:nvSpPr>
        <p:spPr>
          <a:xfrm>
            <a:off x="662050" y="704825"/>
            <a:ext cx="651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0"/>
          <p:cNvSpPr txBox="1"/>
          <p:nvPr/>
        </p:nvSpPr>
        <p:spPr>
          <a:xfrm>
            <a:off x="54025" y="812850"/>
            <a:ext cx="27192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Playbackshow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KC Leuven Zingt &amp; Danst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Halloweentocht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Familietornooi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Jeugdweekend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Paasactiviteit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Scholentornooi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OKAN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75" y="3392575"/>
            <a:ext cx="1707575" cy="1707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1250" y="704825"/>
            <a:ext cx="2862751" cy="163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6175" y="812862"/>
            <a:ext cx="1601849" cy="226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81250" y="2339395"/>
            <a:ext cx="2862752" cy="1907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56125" y="3181600"/>
            <a:ext cx="2615875" cy="196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52951" y="3524100"/>
            <a:ext cx="1926026" cy="1444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2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731104" y="765917"/>
            <a:ext cx="1601850" cy="2266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1"/>
          <p:cNvSpPr txBox="1">
            <a:spLocks noGrp="1"/>
          </p:cNvSpPr>
          <p:nvPr>
            <p:ph type="title"/>
          </p:nvPr>
        </p:nvSpPr>
        <p:spPr>
          <a:xfrm>
            <a:off x="1049" y="-12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 dirty="0">
                <a:solidFill>
                  <a:schemeClr val="lt1"/>
                </a:solidFill>
              </a:rPr>
              <a:t> KALENDER SEIZOEN 2026-2027</a:t>
            </a:r>
            <a:endParaRPr dirty="0"/>
          </a:p>
        </p:txBody>
      </p:sp>
      <p:sp>
        <p:nvSpPr>
          <p:cNvPr id="366" name="Google Shape;366;p21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21"/>
          <p:cNvSpPr txBox="1"/>
          <p:nvPr/>
        </p:nvSpPr>
        <p:spPr>
          <a:xfrm>
            <a:off x="662050" y="704825"/>
            <a:ext cx="651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21"/>
          <p:cNvSpPr/>
          <p:nvPr/>
        </p:nvSpPr>
        <p:spPr>
          <a:xfrm>
            <a:off x="3290552" y="1654745"/>
            <a:ext cx="96591" cy="103411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25400" cap="flat" cmpd="sng">
            <a:solidFill>
              <a:srgbClr val="1B38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1"/>
          <p:cNvSpPr/>
          <p:nvPr/>
        </p:nvSpPr>
        <p:spPr>
          <a:xfrm>
            <a:off x="3290552" y="1841108"/>
            <a:ext cx="96591" cy="103411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25400" cap="flat" cmpd="sng">
            <a:solidFill>
              <a:srgbClr val="1B38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21"/>
          <p:cNvSpPr/>
          <p:nvPr/>
        </p:nvSpPr>
        <p:spPr>
          <a:xfrm>
            <a:off x="3290552" y="2037625"/>
            <a:ext cx="96591" cy="103411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25400" cap="flat" cmpd="sng">
            <a:solidFill>
              <a:srgbClr val="1B386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2051AA-C9BC-52B4-EE6F-21B35195D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824" y="704825"/>
            <a:ext cx="3257045" cy="43128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0D6FD1-622A-804C-0A3C-19114DA96EDA}"/>
              </a:ext>
            </a:extLst>
          </p:cNvPr>
          <p:cNvSpPr txBox="1"/>
          <p:nvPr/>
        </p:nvSpPr>
        <p:spPr>
          <a:xfrm>
            <a:off x="3284113" y="1480339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ym typeface="Symbol" panose="05050102010706020507" pitchFamily="18" charset="2"/>
              </a:rPr>
              <a:t></a:t>
            </a:r>
            <a:endParaRPr lang="en-BE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604D7C-BD85-81E2-4A1F-F72D1CF09E5A}"/>
              </a:ext>
            </a:extLst>
          </p:cNvPr>
          <p:cNvSpPr txBox="1"/>
          <p:nvPr/>
        </p:nvSpPr>
        <p:spPr>
          <a:xfrm>
            <a:off x="3290552" y="1683295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ym typeface="Symbol" panose="05050102010706020507" pitchFamily="18" charset="2"/>
              </a:rPr>
              <a:t></a:t>
            </a:r>
            <a:endParaRPr lang="en-BE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B56A5-C2D9-6274-C8AF-F90917CA8374}"/>
              </a:ext>
            </a:extLst>
          </p:cNvPr>
          <p:cNvSpPr txBox="1"/>
          <p:nvPr/>
        </p:nvSpPr>
        <p:spPr>
          <a:xfrm>
            <a:off x="3290552" y="1932562"/>
            <a:ext cx="2824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>
                <a:sym typeface="Symbol" panose="05050102010706020507" pitchFamily="18" charset="2"/>
              </a:rPr>
              <a:t></a:t>
            </a:r>
            <a:endParaRPr lang="en-BE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2"/>
          <p:cNvSpPr txBox="1">
            <a:spLocks noGrp="1"/>
          </p:cNvSpPr>
          <p:nvPr>
            <p:ph type="title"/>
          </p:nvPr>
        </p:nvSpPr>
        <p:spPr>
          <a:xfrm>
            <a:off x="1049" y="-12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En dus ook…</a:t>
            </a:r>
            <a:endParaRPr/>
          </a:p>
        </p:txBody>
      </p:sp>
      <p:sp>
        <p:nvSpPr>
          <p:cNvPr id="377" name="Google Shape;377;p22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Google Shape;37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22"/>
          <p:cNvSpPr txBox="1"/>
          <p:nvPr/>
        </p:nvSpPr>
        <p:spPr>
          <a:xfrm>
            <a:off x="662050" y="704825"/>
            <a:ext cx="651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2"/>
          <p:cNvSpPr txBox="1"/>
          <p:nvPr/>
        </p:nvSpPr>
        <p:spPr>
          <a:xfrm>
            <a:off x="229092" y="1137474"/>
            <a:ext cx="5586900" cy="126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KC Leuven draait op vrijwilligers 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Steeds op zoek naar extra helpende handen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Versterking </a:t>
            </a:r>
            <a:r>
              <a:rPr lang="nl" b="1" dirty="0"/>
              <a:t>t</a:t>
            </a: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eams en bestuur steeds welkom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1" name="Google Shape;38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25421" y="817138"/>
            <a:ext cx="2021650" cy="202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22"/>
          <p:cNvPicPr preferRelativeResize="0"/>
          <p:nvPr/>
        </p:nvPicPr>
        <p:blipFill rotWithShape="1">
          <a:blip r:embed="rId5">
            <a:alphaModFix/>
          </a:blip>
          <a:srcRect l="14348" r="-943"/>
          <a:stretch/>
        </p:blipFill>
        <p:spPr>
          <a:xfrm>
            <a:off x="4329711" y="3062825"/>
            <a:ext cx="2972563" cy="193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22"/>
          <p:cNvPicPr preferRelativeResize="0"/>
          <p:nvPr/>
        </p:nvPicPr>
        <p:blipFill rotWithShape="1">
          <a:blip r:embed="rId6">
            <a:alphaModFix/>
          </a:blip>
          <a:srcRect l="22149" t="12450" r="22310" b="11167"/>
          <a:stretch/>
        </p:blipFill>
        <p:spPr>
          <a:xfrm>
            <a:off x="1906654" y="3503804"/>
            <a:ext cx="779614" cy="70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22"/>
          <p:cNvPicPr preferRelativeResize="0"/>
          <p:nvPr/>
        </p:nvPicPr>
        <p:blipFill rotWithShape="1">
          <a:blip r:embed="rId7">
            <a:alphaModFix/>
          </a:blip>
          <a:srcRect l="23272" t="26097" r="21448" b="25157"/>
          <a:stretch/>
        </p:blipFill>
        <p:spPr>
          <a:xfrm>
            <a:off x="1037571" y="3471355"/>
            <a:ext cx="869083" cy="76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3"/>
          <p:cNvSpPr txBox="1">
            <a:spLocks noGrp="1"/>
          </p:cNvSpPr>
          <p:nvPr>
            <p:ph type="title"/>
          </p:nvPr>
        </p:nvSpPr>
        <p:spPr>
          <a:xfrm>
            <a:off x="1049" y="-12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Vragen?</a:t>
            </a:r>
            <a:endParaRPr/>
          </a:p>
        </p:txBody>
      </p:sp>
      <p:sp>
        <p:nvSpPr>
          <p:cNvPr id="390" name="Google Shape;390;p23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1" name="Google Shape;39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23"/>
          <p:cNvSpPr txBox="1"/>
          <p:nvPr/>
        </p:nvSpPr>
        <p:spPr>
          <a:xfrm>
            <a:off x="662050" y="704825"/>
            <a:ext cx="651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23"/>
          <p:cNvPicPr preferRelativeResize="0"/>
          <p:nvPr/>
        </p:nvPicPr>
        <p:blipFill rotWithShape="1">
          <a:blip r:embed="rId4">
            <a:alphaModFix/>
          </a:blip>
          <a:srcRect l="22149" t="12450" r="22310" b="11167"/>
          <a:stretch/>
        </p:blipFill>
        <p:spPr>
          <a:xfrm>
            <a:off x="2005123" y="2217300"/>
            <a:ext cx="779614" cy="70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3"/>
          <p:cNvPicPr preferRelativeResize="0"/>
          <p:nvPr/>
        </p:nvPicPr>
        <p:blipFill rotWithShape="1">
          <a:blip r:embed="rId5">
            <a:alphaModFix/>
          </a:blip>
          <a:srcRect l="23272" t="26097" r="21448" b="25157"/>
          <a:stretch/>
        </p:blipFill>
        <p:spPr>
          <a:xfrm>
            <a:off x="5835041" y="2138391"/>
            <a:ext cx="869083" cy="76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3" descr="Question Mark Vector SVG Icon - SVG Rep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05138" y="1207317"/>
            <a:ext cx="2507433" cy="25074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Wat is korfbal?</a:t>
            </a:r>
            <a:endParaRPr/>
          </a:p>
        </p:txBody>
      </p:sp>
      <p:sp>
        <p:nvSpPr>
          <p:cNvPr id="90" name="Google Shape;90;p3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3"/>
          <p:cNvSpPr txBox="1"/>
          <p:nvPr/>
        </p:nvSpPr>
        <p:spPr>
          <a:xfrm>
            <a:off x="292625" y="818775"/>
            <a:ext cx="8447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3" descr="Afbeelding met gras, persoon, spelen, buiten&#10;&#10;Automatisch gegenereerde beschrijving"/>
          <p:cNvPicPr preferRelativeResize="0"/>
          <p:nvPr/>
        </p:nvPicPr>
        <p:blipFill rotWithShape="1">
          <a:blip r:embed="rId4">
            <a:alphaModFix/>
          </a:blip>
          <a:srcRect l="16749"/>
          <a:stretch/>
        </p:blipFill>
        <p:spPr>
          <a:xfrm>
            <a:off x="91600" y="869275"/>
            <a:ext cx="3092546" cy="2477576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3"/>
          <p:cNvSpPr txBox="1"/>
          <p:nvPr/>
        </p:nvSpPr>
        <p:spPr>
          <a:xfrm>
            <a:off x="3373500" y="869275"/>
            <a:ext cx="2394900" cy="42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Actieve balsport voor alle leeftijden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 mannen &amp; 4 vrouwen = dé gemengde sport bij uitstek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Gender equality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België is internationaal wereldtop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Focus op samen spelen &amp; fair play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Indoor, outdoor, beach, street,..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68400" y="907350"/>
            <a:ext cx="3303434" cy="247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Wat is korfbal?</a:t>
            </a:r>
            <a:endParaRPr/>
          </a:p>
        </p:txBody>
      </p:sp>
      <p:sp>
        <p:nvSpPr>
          <p:cNvPr id="101" name="Google Shape;101;p4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4"/>
          <p:cNvSpPr txBox="1"/>
          <p:nvPr/>
        </p:nvSpPr>
        <p:spPr>
          <a:xfrm>
            <a:off x="292625" y="818775"/>
            <a:ext cx="8447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4"/>
          <p:cNvSpPr txBox="1"/>
          <p:nvPr/>
        </p:nvSpPr>
        <p:spPr>
          <a:xfrm>
            <a:off x="1360127" y="3737550"/>
            <a:ext cx="1276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Familiesport 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4" descr="Afbeelding met persoon, kind, groep, buiten&#10;&#10;Automatisch gegenereerde beschrijvi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2489" y="968750"/>
            <a:ext cx="3339827" cy="250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4" descr="Image result for korfbal ziggo dome"/>
          <p:cNvPicPr preferRelativeResize="0"/>
          <p:nvPr/>
        </p:nvPicPr>
        <p:blipFill rotWithShape="1">
          <a:blip r:embed="rId5">
            <a:alphaModFix/>
          </a:blip>
          <a:srcRect l="11386"/>
          <a:stretch/>
        </p:blipFill>
        <p:spPr>
          <a:xfrm>
            <a:off x="4674339" y="968750"/>
            <a:ext cx="3842706" cy="250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4"/>
          <p:cNvSpPr txBox="1"/>
          <p:nvPr/>
        </p:nvSpPr>
        <p:spPr>
          <a:xfrm>
            <a:off x="5560839" y="3737550"/>
            <a:ext cx="253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Internationale topsport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Over ons - KC Leuven in cijfers</a:t>
            </a:r>
            <a:endParaRPr/>
          </a:p>
        </p:txBody>
      </p:sp>
      <p:sp>
        <p:nvSpPr>
          <p:cNvPr id="113" name="Google Shape;113;p5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"/>
          <p:cNvSpPr txBox="1"/>
          <p:nvPr/>
        </p:nvSpPr>
        <p:spPr>
          <a:xfrm>
            <a:off x="292625" y="818775"/>
            <a:ext cx="8447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 txBox="1"/>
          <p:nvPr/>
        </p:nvSpPr>
        <p:spPr>
          <a:xfrm>
            <a:off x="292625" y="776283"/>
            <a:ext cx="6972600" cy="38471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 jeugdcategorieën: 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U7-U19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 volwassenenploegen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Kern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Leuven A</a:t>
            </a:r>
            <a:endParaRPr dirty="0"/>
          </a:p>
          <a:p>
            <a: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Leuven 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XL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Leuven 2 A</a:t>
            </a:r>
          </a:p>
          <a:p>
            <a: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Leuven 2 B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-"/>
            </a:pP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Recreanten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Top 10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grootste clubs van België - </a:t>
            </a: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Grootste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korfbalclub van de provincie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Enige</a:t>
            </a:r>
            <a:r>
              <a:rPr lang="nl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korfbalclub in Leuven - </a:t>
            </a:r>
            <a:r>
              <a:rPr lang="nl" sz="1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Top 16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+/- 250 leden: 100 volwassenen, 150 kinderen - </a:t>
            </a:r>
            <a:r>
              <a:rPr lang="nl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50% dames, 50% heren</a:t>
            </a: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Succesvolle jeugdwerking - Doorstroom kern</a:t>
            </a:r>
            <a:endParaRPr/>
          </a:p>
        </p:txBody>
      </p:sp>
      <p:sp>
        <p:nvSpPr>
          <p:cNvPr id="122" name="Google Shape;122;p6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6"/>
          <p:cNvSpPr txBox="1"/>
          <p:nvPr/>
        </p:nvSpPr>
        <p:spPr>
          <a:xfrm>
            <a:off x="292625" y="818775"/>
            <a:ext cx="8447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6"/>
          <p:cNvSpPr txBox="1"/>
          <p:nvPr/>
        </p:nvSpPr>
        <p:spPr>
          <a:xfrm>
            <a:off x="203353" y="987975"/>
            <a:ext cx="6972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"/>
          <p:cNvSpPr txBox="1"/>
          <p:nvPr/>
        </p:nvSpPr>
        <p:spPr>
          <a:xfrm>
            <a:off x="5137275" y="3815025"/>
            <a:ext cx="253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95500" y="802088"/>
            <a:ext cx="3046400" cy="4279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66100" y="818775"/>
            <a:ext cx="1915909" cy="219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517859" y="3061800"/>
            <a:ext cx="2402262" cy="1906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926" y="818775"/>
            <a:ext cx="3417349" cy="3417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Combinatie van plezier &amp; sportief succes</a:t>
            </a:r>
            <a:endParaRPr/>
          </a:p>
        </p:txBody>
      </p:sp>
      <p:sp>
        <p:nvSpPr>
          <p:cNvPr id="136" name="Google Shape;136;p7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7"/>
          <p:cNvSpPr txBox="1"/>
          <p:nvPr/>
        </p:nvSpPr>
        <p:spPr>
          <a:xfrm>
            <a:off x="292625" y="818775"/>
            <a:ext cx="84477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endParaRPr sz="2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" name="Google Shape;13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7"/>
          <p:cNvSpPr txBox="1"/>
          <p:nvPr/>
        </p:nvSpPr>
        <p:spPr>
          <a:xfrm>
            <a:off x="203353" y="987975"/>
            <a:ext cx="6972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7"/>
          <p:cNvSpPr txBox="1"/>
          <p:nvPr/>
        </p:nvSpPr>
        <p:spPr>
          <a:xfrm>
            <a:off x="5137275" y="3815025"/>
            <a:ext cx="253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7" descr="Afbeelding met persoon, gebouw, buiten, groep&#10;&#10;Automatisch gegenereerde beschrijving"/>
          <p:cNvPicPr preferRelativeResize="0"/>
          <p:nvPr/>
        </p:nvPicPr>
        <p:blipFill rotWithShape="1">
          <a:blip r:embed="rId4">
            <a:alphaModFix/>
          </a:blip>
          <a:srcRect l="2964" r="9339"/>
          <a:stretch/>
        </p:blipFill>
        <p:spPr>
          <a:xfrm>
            <a:off x="86425" y="818775"/>
            <a:ext cx="3164600" cy="183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" descr="Afbeelding kan het volgende bevatten: 26 mensen, inclusief Florian Dubois, lachende mensen"/>
          <p:cNvPicPr preferRelativeResize="0"/>
          <p:nvPr/>
        </p:nvPicPr>
        <p:blipFill rotWithShape="1">
          <a:blip r:embed="rId5">
            <a:alphaModFix/>
          </a:blip>
          <a:srcRect l="6725" b="2123"/>
          <a:stretch/>
        </p:blipFill>
        <p:spPr>
          <a:xfrm>
            <a:off x="86425" y="2832777"/>
            <a:ext cx="2809799" cy="196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7" descr="Afbeelding met persoon, gebouw, sport, bal&#10;&#10;Automatisch gegenereerde beschrijvi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00125" y="786762"/>
            <a:ext cx="2183099" cy="3274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426900" y="818775"/>
            <a:ext cx="2536800" cy="1735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7" descr="Afbeelding met persoon, sport, buiten, gras&#10;&#10;Automatisch gegenereerde beschrijving"/>
          <p:cNvPicPr preferRelativeResize="0"/>
          <p:nvPr/>
        </p:nvPicPr>
        <p:blipFill rotWithShape="1">
          <a:blip r:embed="rId8">
            <a:alphaModFix/>
          </a:blip>
          <a:srcRect l="12717" t="18494" r="8343" b="4606"/>
          <a:stretch/>
        </p:blipFill>
        <p:spPr>
          <a:xfrm>
            <a:off x="3426900" y="2648780"/>
            <a:ext cx="2848752" cy="2081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KC Leuven - Organisatie Teams </a:t>
            </a:r>
            <a:endParaRPr/>
          </a:p>
        </p:txBody>
      </p:sp>
      <p:sp>
        <p:nvSpPr>
          <p:cNvPr id="151" name="Google Shape;151;p8"/>
          <p:cNvSpPr/>
          <p:nvPr/>
        </p:nvSpPr>
        <p:spPr>
          <a:xfrm>
            <a:off x="381173" y="1083520"/>
            <a:ext cx="945000" cy="945000"/>
          </a:xfrm>
          <a:prstGeom prst="ellipse">
            <a:avLst/>
          </a:prstGeom>
          <a:solidFill>
            <a:srgbClr val="39A935"/>
          </a:solidFill>
          <a:ln w="9525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API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Sarah G.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nl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Joren B.</a:t>
            </a:r>
            <a:endParaRPr sz="11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8"/>
          <p:cNvSpPr/>
          <p:nvPr/>
        </p:nvSpPr>
        <p:spPr>
          <a:xfrm>
            <a:off x="103150" y="3174653"/>
            <a:ext cx="945000" cy="945000"/>
          </a:xfrm>
          <a:prstGeom prst="ellipse">
            <a:avLst/>
          </a:prstGeom>
          <a:solidFill>
            <a:srgbClr val="39A935"/>
          </a:solidFill>
          <a:ln w="9525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nl" sz="1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nl" sz="1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Project Nieuw Veld</a:t>
            </a: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8"/>
          <p:cNvSpPr/>
          <p:nvPr/>
        </p:nvSpPr>
        <p:spPr>
          <a:xfrm rot="20634444">
            <a:off x="1077424" y="3399708"/>
            <a:ext cx="459182" cy="15218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4" name="Google Shape;154;p8"/>
          <p:cNvGrpSpPr/>
          <p:nvPr/>
        </p:nvGrpSpPr>
        <p:grpSpPr>
          <a:xfrm>
            <a:off x="1567889" y="2510168"/>
            <a:ext cx="1485049" cy="1485049"/>
            <a:chOff x="1191319" y="3063207"/>
            <a:chExt cx="1665600" cy="1665600"/>
          </a:xfrm>
        </p:grpSpPr>
        <p:sp>
          <p:nvSpPr>
            <p:cNvPr id="155" name="Google Shape;155;p8"/>
            <p:cNvSpPr/>
            <p:nvPr/>
          </p:nvSpPr>
          <p:spPr>
            <a:xfrm>
              <a:off x="1191319" y="3063207"/>
              <a:ext cx="1665600" cy="1665600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8"/>
            <p:cNvSpPr txBox="1"/>
            <p:nvPr/>
          </p:nvSpPr>
          <p:spPr>
            <a:xfrm>
              <a:off x="1435228" y="3307116"/>
              <a:ext cx="1177800" cy="1177800"/>
            </a:xfrm>
            <a:prstGeom prst="rect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13325" tIns="13325" rIns="13325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Infra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Klusjesdag</a:t>
              </a:r>
              <a:endParaRPr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Veld &amp; Terrein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Materiaal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Kledij</a:t>
              </a:r>
              <a:endParaRPr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8"/>
          <p:cNvGrpSpPr/>
          <p:nvPr/>
        </p:nvGrpSpPr>
        <p:grpSpPr>
          <a:xfrm>
            <a:off x="1567884" y="817604"/>
            <a:ext cx="1485049" cy="1485049"/>
            <a:chOff x="1479701" y="430885"/>
            <a:chExt cx="1665600" cy="1665600"/>
          </a:xfrm>
        </p:grpSpPr>
        <p:sp>
          <p:nvSpPr>
            <p:cNvPr id="158" name="Google Shape;158;p8"/>
            <p:cNvSpPr/>
            <p:nvPr/>
          </p:nvSpPr>
          <p:spPr>
            <a:xfrm>
              <a:off x="1479701" y="430885"/>
              <a:ext cx="1665600" cy="1665600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8"/>
            <p:cNvSpPr txBox="1"/>
            <p:nvPr/>
          </p:nvSpPr>
          <p:spPr>
            <a:xfrm>
              <a:off x="1723610" y="674794"/>
              <a:ext cx="1177800" cy="1177800"/>
            </a:xfrm>
            <a:prstGeom prst="rect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13325" tIns="13325" rIns="13325" bIns="1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Community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Sociale activiteiten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Kantine-beheer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0" name="Google Shape;160;p8"/>
          <p:cNvGrpSpPr/>
          <p:nvPr/>
        </p:nvGrpSpPr>
        <p:grpSpPr>
          <a:xfrm>
            <a:off x="6360801" y="817611"/>
            <a:ext cx="1485049" cy="1485049"/>
            <a:chOff x="4540523" y="5"/>
            <a:chExt cx="1665600" cy="1665600"/>
          </a:xfrm>
        </p:grpSpPr>
        <p:sp>
          <p:nvSpPr>
            <p:cNvPr id="161" name="Google Shape;161;p8"/>
            <p:cNvSpPr/>
            <p:nvPr/>
          </p:nvSpPr>
          <p:spPr>
            <a:xfrm>
              <a:off x="4540523" y="5"/>
              <a:ext cx="1665600" cy="1665600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8"/>
            <p:cNvSpPr txBox="1"/>
            <p:nvPr/>
          </p:nvSpPr>
          <p:spPr>
            <a:xfrm>
              <a:off x="4735727" y="325335"/>
              <a:ext cx="1226100" cy="1035300"/>
            </a:xfrm>
            <a:prstGeom prst="rect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500"/>
                <a:buFont typeface="Arial"/>
                <a:buNone/>
              </a:pPr>
              <a:r>
                <a:rPr lang="nl" sz="15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br>
                <a:rPr lang="nl" sz="13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nl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Communicatie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Facebook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Instagram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Twizzit</a:t>
              </a:r>
              <a:endParaRPr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www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3" name="Google Shape;163;p8"/>
          <p:cNvGrpSpPr/>
          <p:nvPr/>
        </p:nvGrpSpPr>
        <p:grpSpPr>
          <a:xfrm>
            <a:off x="3940612" y="1310658"/>
            <a:ext cx="1485191" cy="1485069"/>
            <a:chOff x="4495260" y="2259028"/>
            <a:chExt cx="1868400" cy="1818600"/>
          </a:xfrm>
        </p:grpSpPr>
        <p:sp>
          <p:nvSpPr>
            <p:cNvPr id="164" name="Google Shape;164;p8"/>
            <p:cNvSpPr/>
            <p:nvPr/>
          </p:nvSpPr>
          <p:spPr>
            <a:xfrm>
              <a:off x="4495260" y="2259028"/>
              <a:ext cx="1868400" cy="1818600"/>
            </a:xfrm>
            <a:prstGeom prst="ellipse">
              <a:avLst/>
            </a:prstGeom>
            <a:solidFill>
              <a:srgbClr val="C4E0B2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8"/>
            <p:cNvSpPr txBox="1"/>
            <p:nvPr/>
          </p:nvSpPr>
          <p:spPr>
            <a:xfrm>
              <a:off x="4768870" y="2525352"/>
              <a:ext cx="1321200" cy="1285800"/>
            </a:xfrm>
            <a:prstGeom prst="rect">
              <a:avLst/>
            </a:prstGeom>
            <a:solidFill>
              <a:srgbClr val="C4E0B2"/>
            </a:solidFill>
            <a:ln>
              <a:noFill/>
            </a:ln>
          </p:spPr>
          <p:txBody>
            <a:bodyPr spcFirstLastPara="1" wrap="square" lIns="16175" tIns="16175" rIns="16175" bIns="161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Bestuur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Financiën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Beleid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Administratie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6" name="Google Shape;166;p8"/>
          <p:cNvGrpSpPr/>
          <p:nvPr/>
        </p:nvGrpSpPr>
        <p:grpSpPr>
          <a:xfrm>
            <a:off x="2997898" y="3567248"/>
            <a:ext cx="1485049" cy="1485049"/>
            <a:chOff x="4540519" y="4603097"/>
            <a:chExt cx="1665600" cy="1665600"/>
          </a:xfrm>
        </p:grpSpPr>
        <p:sp>
          <p:nvSpPr>
            <p:cNvPr id="167" name="Google Shape;167;p8"/>
            <p:cNvSpPr/>
            <p:nvPr/>
          </p:nvSpPr>
          <p:spPr>
            <a:xfrm>
              <a:off x="4540519" y="4603097"/>
              <a:ext cx="1665600" cy="1665600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8"/>
            <p:cNvSpPr txBox="1"/>
            <p:nvPr/>
          </p:nvSpPr>
          <p:spPr>
            <a:xfrm>
              <a:off x="4784428" y="4847006"/>
              <a:ext cx="1177800" cy="1177800"/>
            </a:xfrm>
            <a:prstGeom prst="rect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Jeugd</a:t>
              </a: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Jeugdactiviteiten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Ledenwerving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" name="Google Shape;169;p8"/>
          <p:cNvGrpSpPr/>
          <p:nvPr/>
        </p:nvGrpSpPr>
        <p:grpSpPr>
          <a:xfrm>
            <a:off x="6343592" y="2484415"/>
            <a:ext cx="1595460" cy="1536581"/>
            <a:chOff x="7979373" y="341160"/>
            <a:chExt cx="1989600" cy="1995300"/>
          </a:xfrm>
        </p:grpSpPr>
        <p:sp>
          <p:nvSpPr>
            <p:cNvPr id="170" name="Google Shape;170;p8"/>
            <p:cNvSpPr/>
            <p:nvPr/>
          </p:nvSpPr>
          <p:spPr>
            <a:xfrm>
              <a:off x="7979373" y="341160"/>
              <a:ext cx="1989600" cy="1995300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8"/>
            <p:cNvSpPr txBox="1"/>
            <p:nvPr/>
          </p:nvSpPr>
          <p:spPr>
            <a:xfrm>
              <a:off x="8269008" y="630940"/>
              <a:ext cx="1412400" cy="1338600"/>
            </a:xfrm>
            <a:prstGeom prst="rect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10475" tIns="10475" rIns="10475" bIns="104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endParaRPr sz="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3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Sportief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Begeleiding jeugdtrainers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Verdeling ploegen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Talentontwikkeling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endParaRPr sz="7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" name="Google Shape;172;p8"/>
          <p:cNvGrpSpPr/>
          <p:nvPr/>
        </p:nvGrpSpPr>
        <p:grpSpPr>
          <a:xfrm>
            <a:off x="4929491" y="3567531"/>
            <a:ext cx="1484909" cy="1485132"/>
            <a:chOff x="8018602" y="3862134"/>
            <a:chExt cx="1894500" cy="1818900"/>
          </a:xfrm>
        </p:grpSpPr>
        <p:sp>
          <p:nvSpPr>
            <p:cNvPr id="173" name="Google Shape;173;p8"/>
            <p:cNvSpPr/>
            <p:nvPr/>
          </p:nvSpPr>
          <p:spPr>
            <a:xfrm>
              <a:off x="8018602" y="3862134"/>
              <a:ext cx="1894500" cy="1818900"/>
            </a:xfrm>
            <a:prstGeom prst="ellipse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8"/>
            <p:cNvSpPr txBox="1"/>
            <p:nvPr/>
          </p:nvSpPr>
          <p:spPr>
            <a:xfrm>
              <a:off x="8296058" y="4128500"/>
              <a:ext cx="1339800" cy="1286100"/>
            </a:xfrm>
            <a:prstGeom prst="rect">
              <a:avLst/>
            </a:prstGeom>
            <a:solidFill>
              <a:srgbClr val="A8D08C"/>
            </a:solidFill>
            <a:ln>
              <a:noFill/>
            </a:ln>
          </p:spPr>
          <p:txBody>
            <a:bodyPr spcFirstLastPara="1" wrap="square" lIns="11425" tIns="11425" rIns="11425" bIns="114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nl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Sponsoring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Zoeken &amp; opvolgen nieuwe partners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nl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Extra inkomsten</a:t>
              </a:r>
              <a:endPara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" name="Google Shape;175;p8"/>
          <p:cNvSpPr/>
          <p:nvPr/>
        </p:nvSpPr>
        <p:spPr>
          <a:xfrm rot="-1155916">
            <a:off x="3123696" y="2460061"/>
            <a:ext cx="752859" cy="398587"/>
          </a:xfrm>
          <a:prstGeom prst="leftRightArrow">
            <a:avLst>
              <a:gd name="adj1" fmla="val 50000"/>
              <a:gd name="adj2" fmla="val 42813"/>
            </a:avLst>
          </a:prstGeom>
          <a:solidFill>
            <a:srgbClr val="C4E0B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"/>
          <p:cNvSpPr/>
          <p:nvPr/>
        </p:nvSpPr>
        <p:spPr>
          <a:xfrm rot="916629">
            <a:off x="3123679" y="1594711"/>
            <a:ext cx="752595" cy="398597"/>
          </a:xfrm>
          <a:prstGeom prst="leftRightArrow">
            <a:avLst>
              <a:gd name="adj1" fmla="val 50000"/>
              <a:gd name="adj2" fmla="val 42813"/>
            </a:avLst>
          </a:prstGeom>
          <a:solidFill>
            <a:srgbClr val="C4E0B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8"/>
          <p:cNvSpPr/>
          <p:nvPr/>
        </p:nvSpPr>
        <p:spPr>
          <a:xfrm rot="-1063636">
            <a:off x="5493029" y="1593017"/>
            <a:ext cx="752743" cy="398475"/>
          </a:xfrm>
          <a:prstGeom prst="leftRightArrow">
            <a:avLst>
              <a:gd name="adj1" fmla="val 50000"/>
              <a:gd name="adj2" fmla="val 42813"/>
            </a:avLst>
          </a:prstGeom>
          <a:solidFill>
            <a:srgbClr val="C4E0B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"/>
          <p:cNvSpPr/>
          <p:nvPr/>
        </p:nvSpPr>
        <p:spPr>
          <a:xfrm rot="-3738062">
            <a:off x="3804376" y="2975449"/>
            <a:ext cx="752540" cy="398409"/>
          </a:xfrm>
          <a:prstGeom prst="leftRightArrow">
            <a:avLst>
              <a:gd name="adj1" fmla="val 50000"/>
              <a:gd name="adj2" fmla="val 42813"/>
            </a:avLst>
          </a:prstGeom>
          <a:solidFill>
            <a:srgbClr val="C4E0B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8"/>
          <p:cNvSpPr/>
          <p:nvPr/>
        </p:nvSpPr>
        <p:spPr>
          <a:xfrm rot="-7049049">
            <a:off x="4833356" y="2962547"/>
            <a:ext cx="752757" cy="398385"/>
          </a:xfrm>
          <a:prstGeom prst="leftRightArrow">
            <a:avLst>
              <a:gd name="adj1" fmla="val 50000"/>
              <a:gd name="adj2" fmla="val 42813"/>
            </a:avLst>
          </a:prstGeom>
          <a:solidFill>
            <a:srgbClr val="C4E0B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8"/>
          <p:cNvSpPr/>
          <p:nvPr/>
        </p:nvSpPr>
        <p:spPr>
          <a:xfrm rot="-9022785">
            <a:off x="5508372" y="2448342"/>
            <a:ext cx="752657" cy="398375"/>
          </a:xfrm>
          <a:prstGeom prst="leftRightArrow">
            <a:avLst>
              <a:gd name="adj1" fmla="val 50000"/>
              <a:gd name="adj2" fmla="val 42813"/>
            </a:avLst>
          </a:prstGeom>
          <a:solidFill>
            <a:srgbClr val="C4E0B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8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3;p8">
            <a:extLst>
              <a:ext uri="{FF2B5EF4-FFF2-40B4-BE49-F238E27FC236}">
                <a16:creationId xmlns:a16="http://schemas.microsoft.com/office/drawing/2014/main" id="{5FC26895-E1FE-7B80-675F-13438B65D993}"/>
              </a:ext>
            </a:extLst>
          </p:cNvPr>
          <p:cNvSpPr/>
          <p:nvPr/>
        </p:nvSpPr>
        <p:spPr>
          <a:xfrm rot="20959611">
            <a:off x="2490220" y="4317762"/>
            <a:ext cx="459182" cy="152188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000000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52;p8">
            <a:extLst>
              <a:ext uri="{FF2B5EF4-FFF2-40B4-BE49-F238E27FC236}">
                <a16:creationId xmlns:a16="http://schemas.microsoft.com/office/drawing/2014/main" id="{36671FBB-54A6-87A4-06F8-133D488081F3}"/>
              </a:ext>
            </a:extLst>
          </p:cNvPr>
          <p:cNvSpPr/>
          <p:nvPr/>
        </p:nvSpPr>
        <p:spPr>
          <a:xfrm>
            <a:off x="1498833" y="4072573"/>
            <a:ext cx="945000" cy="945000"/>
          </a:xfrm>
          <a:prstGeom prst="ellipse">
            <a:avLst/>
          </a:prstGeom>
          <a:solidFill>
            <a:srgbClr val="39A935"/>
          </a:solidFill>
          <a:ln w="9525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nl" sz="1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 b="1" i="0" u="none" strike="noStrike" cap="none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Initiatie</a:t>
            </a:r>
            <a:endParaRPr sz="1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 txBox="1">
            <a:spLocks noGrp="1"/>
          </p:cNvSpPr>
          <p:nvPr>
            <p:ph type="title"/>
          </p:nvPr>
        </p:nvSpPr>
        <p:spPr>
          <a:xfrm>
            <a:off x="-1" y="-4087"/>
            <a:ext cx="9141900" cy="708900"/>
          </a:xfrm>
          <a:prstGeom prst="rect">
            <a:avLst/>
          </a:prstGeom>
          <a:gradFill>
            <a:gsLst>
              <a:gs pos="0">
                <a:schemeClr val="dk1"/>
              </a:gs>
              <a:gs pos="100000">
                <a:srgbClr val="39A935"/>
              </a:gs>
            </a:gsLst>
            <a:lin ang="18900044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nl">
                <a:solidFill>
                  <a:schemeClr val="lt1"/>
                </a:solidFill>
              </a:rPr>
              <a:t> Wie is wie op website </a:t>
            </a:r>
            <a:endParaRPr/>
          </a:p>
        </p:txBody>
      </p:sp>
      <p:sp>
        <p:nvSpPr>
          <p:cNvPr id="188" name="Google Shape;188;p9"/>
          <p:cNvSpPr txBox="1"/>
          <p:nvPr/>
        </p:nvSpPr>
        <p:spPr>
          <a:xfrm>
            <a:off x="8447689" y="4093454"/>
            <a:ext cx="536400" cy="2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" name="Google Shape;18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88724" y="4143375"/>
            <a:ext cx="1595387" cy="9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930338"/>
            <a:ext cx="3722249" cy="3282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27049" y="857213"/>
            <a:ext cx="3309274" cy="4004222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9"/>
          <p:cNvSpPr txBox="1"/>
          <p:nvPr/>
        </p:nvSpPr>
        <p:spPr>
          <a:xfrm>
            <a:off x="705025" y="4438700"/>
            <a:ext cx="2290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l" sz="1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www.kcleuven.be</a:t>
            </a:r>
            <a:r>
              <a:rPr lang="nl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1154</Words>
  <Application>Microsoft Office PowerPoint</Application>
  <PresentationFormat>On-screen Show (16:9)</PresentationFormat>
  <Paragraphs>329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Calibri</vt:lpstr>
      <vt:lpstr>Montserrat Light</vt:lpstr>
      <vt:lpstr>Arial</vt:lpstr>
      <vt:lpstr>Symbol</vt:lpstr>
      <vt:lpstr>Simple Light</vt:lpstr>
      <vt:lpstr>PowerPoint Presentation</vt:lpstr>
      <vt:lpstr>PowerPoint Presentation</vt:lpstr>
      <vt:lpstr>Wat is korfbal?</vt:lpstr>
      <vt:lpstr>Wat is korfbal?</vt:lpstr>
      <vt:lpstr>Over ons - KC Leuven in cijfers</vt:lpstr>
      <vt:lpstr>Succesvolle jeugdwerking - Doorstroom kern</vt:lpstr>
      <vt:lpstr>Combinatie van plezier &amp; sportief succes</vt:lpstr>
      <vt:lpstr>KC Leuven - Organisatie Teams </vt:lpstr>
      <vt:lpstr> Wie is wie op website </vt:lpstr>
      <vt:lpstr> Organisatie - Engagement/Vrijwilligers </vt:lpstr>
      <vt:lpstr>Communicatie - KC Leuven volgen?</vt:lpstr>
      <vt:lpstr>Communicatie - Twizzit</vt:lpstr>
      <vt:lpstr> Hoe ons bereiken?</vt:lpstr>
      <vt:lpstr> Ploegouders</vt:lpstr>
      <vt:lpstr> Ploegouders</vt:lpstr>
      <vt:lpstr> Praktische afspraken - Kledij</vt:lpstr>
      <vt:lpstr> Trainingsmomenten zaal</vt:lpstr>
      <vt:lpstr> MOET je weten !!</vt:lpstr>
      <vt:lpstr> MOET je weten !!</vt:lpstr>
      <vt:lpstr>Extra-sportieve activiteiten</vt:lpstr>
      <vt:lpstr> KALENDER SEIZOEN 2026-2027</vt:lpstr>
      <vt:lpstr> En dus ook…</vt:lpstr>
      <vt:lpstr> Vragen?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Jeroen Buijs</dc:creator>
  <cp:lastModifiedBy>Jeroen Buijs</cp:lastModifiedBy>
  <cp:revision>6</cp:revision>
  <dcterms:modified xsi:type="dcterms:W3CDTF">2026-09-11T13:41:08Z</dcterms:modified>
</cp:coreProperties>
</file>