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Montserrat Light" panose="00000400000000000000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466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3a7d0684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9" name="Google Shape;69;g23a7d0684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7c4dd9440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6" name="Google Shape;196;g27c4dd9440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3cb8e17c6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7" name="Google Shape;227;g23cb8e17c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58124585c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7" name="Google Shape;247;g258124585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3a7d068479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4" name="Google Shape;264;g23a7d068479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7473f4dc5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2" name="Google Shape;272;g27473f4dc5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7de4cb6df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86" name="Google Shape;286;g27de4cb6df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44fe0091ae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5" name="Google Shape;305;g244fe0091a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7b38eb035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9" name="Google Shape;319;g27b38eb03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3cb8e17c6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4" name="Google Shape;334;g23cb8e17c6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7de4cb6df6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4" name="Google Shape;344;g27de4cb6df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3a7d068479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Vraag stellen waarom wij hier zitten?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Intrinsieke motivatie van vrijwilligers benoemen.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“Ik sta hier omdat ik een hart heb voor de club en veel voor onze club wil doen”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Ieder van jullie moet zich eens de vraag stellen waarom ze hier zitten?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/>
              <a:t>Wat is jullie intrinsieke motivatie?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9" name="Google Shape;79;g23a7d068479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7473f4dc5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4" name="Google Shape;354;g27473f4dc5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7de4cb6df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9" name="Google Shape;369;g27de4cb6df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7c4dd9440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8" name="Google Shape;378;g27c4dd9440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3a7d06847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Vraag stellen waarom wij hier zitten?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Intrinsieke motivatie van vrijwilligers benoemen.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“Ik sta hier omdat ik een hart heb voor de club en veel voor onze club wil doen”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Ieder van jullie moet zich eens de vraag stellen waarom ze hier zitten?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/>
              <a:t>Wat is jullie intrinsieke motivatie?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" name="Google Shape;87;g23a7d06847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3a7d068479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Vraag stellen waarom wij hier zitten?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Intrinsieke motivatie van vrijwilligers benoemen.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“Ik sta hier omdat ik een hart heb voor de club en veel voor onze club wil doen”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Ieder van jullie moet zich eens de vraag stellen waarom ze hier zitten?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/>
              <a:t>Wat is jullie intrinsieke motivatie?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g23a7d068479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3a7d068479_0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Vraag stellen waarom wij hier zitten?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Intrinsieke motivatie van vrijwilligers benoemen.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“Ik sta hier omdat ik een hart heb voor de club en veel voor onze club wil doen”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Ieder van jullie moet zich eens de vraag stellen waarom ze hier zitten?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/>
              <a:t>Wat is jullie intrinsieke motivatie?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0" name="Google Shape;110;g23a7d068479_0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3a7d068479_0_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Vraag stellen waarom wij hier zitten?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Intrinsieke motivatie van vrijwilligers benoemen.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“Ik sta hier omdat ik een hart heb voor de club en veel voor onze club wil doen”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Ieder van jullie moet zich eens de vraag stellen waarom ze hier zitten?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/>
              <a:t>Wat is jullie intrinsieke motivatie?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0" name="Google Shape;120;g23a7d068479_0_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7c0be91f4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Vraag stellen waarom wij hier zitten?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Intrinsieke motivatie van vrijwilligers benoemen.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“Ik sta hier omdat ik een hart heb voor de club en veel voor onze club wil doen”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Ieder van jullie moet zich eens de vraag stellen waarom ze hier zitten?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/>
              <a:t>Wat is jullie intrinsieke motivatie?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g27c0be91f4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3a7d068479_0_8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g23a7d068479_0_8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3a7d068479_0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6" name="Google Shape;186;g23a7d068479_0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Footer &amp; Header">
  <p:cSld name="Blank with Footer &amp;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/>
        </p:nvSpPr>
        <p:spPr>
          <a:xfrm>
            <a:off x="8760542" y="-17587"/>
            <a:ext cx="258000" cy="364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4"/>
          <p:cNvSpPr txBox="1"/>
          <p:nvPr/>
        </p:nvSpPr>
        <p:spPr>
          <a:xfrm>
            <a:off x="8723442" y="129896"/>
            <a:ext cx="3237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nl" sz="600" b="0" i="0" u="none" strike="noStrike" cap="non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600" b="0" i="0" u="none" strike="noStrike" cap="none">
              <a:solidFill>
                <a:srgbClr val="FEFEF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6330065" y="4868205"/>
            <a:ext cx="2248500" cy="1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600"/>
              <a:buNone/>
              <a:defRPr sz="6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600"/>
              <a:buNone/>
              <a:defRPr sz="600" b="0" i="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2860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600"/>
              <a:buNone/>
              <a:defRPr sz="600" b="0" i="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2860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600"/>
              <a:buNone/>
              <a:defRPr sz="600" b="0" i="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2860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600"/>
              <a:buNone/>
              <a:defRPr sz="600" b="0" i="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60" name="Google Shape;60;p14"/>
          <p:cNvGrpSpPr/>
          <p:nvPr/>
        </p:nvGrpSpPr>
        <p:grpSpPr>
          <a:xfrm>
            <a:off x="8856635" y="4857790"/>
            <a:ext cx="173596" cy="173596"/>
            <a:chOff x="11275488" y="5797834"/>
            <a:chExt cx="353700" cy="353700"/>
          </a:xfrm>
        </p:grpSpPr>
        <p:sp>
          <p:nvSpPr>
            <p:cNvPr id="61" name="Google Shape;61;p14">
              <a:hlinkClick r:id="" action="ppaction://hlinkshowjump?jump=nextslide"/>
            </p:cNvPr>
            <p:cNvSpPr/>
            <p:nvPr/>
          </p:nvSpPr>
          <p:spPr>
            <a:xfrm>
              <a:off x="11275488" y="5797834"/>
              <a:ext cx="353700" cy="353700"/>
            </a:xfrm>
            <a:prstGeom prst="ellipse">
              <a:avLst/>
            </a:prstGeom>
            <a:solidFill>
              <a:schemeClr val="dk2">
                <a:alpha val="4941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4">
              <a:hlinkClick r:id="" action="ppaction://hlinkshowjump?jump=nextslide"/>
            </p:cNvPr>
            <p:cNvSpPr/>
            <p:nvPr/>
          </p:nvSpPr>
          <p:spPr>
            <a:xfrm>
              <a:off x="11402389" y="5893733"/>
              <a:ext cx="125700" cy="171900"/>
            </a:xfrm>
            <a:prstGeom prst="chevron">
              <a:avLst>
                <a:gd name="adj" fmla="val 6633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" name="Google Shape;63;p14"/>
          <p:cNvGrpSpPr/>
          <p:nvPr/>
        </p:nvGrpSpPr>
        <p:grpSpPr>
          <a:xfrm>
            <a:off x="8657342" y="4857790"/>
            <a:ext cx="173596" cy="173596"/>
            <a:chOff x="11275488" y="5797834"/>
            <a:chExt cx="353700" cy="353700"/>
          </a:xfrm>
        </p:grpSpPr>
        <p:sp>
          <p:nvSpPr>
            <p:cNvPr id="64" name="Google Shape;64;p14">
              <a:hlinkClick r:id="" action="ppaction://hlinkshowjump?jump=nextslide"/>
            </p:cNvPr>
            <p:cNvSpPr/>
            <p:nvPr/>
          </p:nvSpPr>
          <p:spPr>
            <a:xfrm>
              <a:off x="11275488" y="5797834"/>
              <a:ext cx="353700" cy="353700"/>
            </a:xfrm>
            <a:prstGeom prst="ellipse">
              <a:avLst/>
            </a:prstGeom>
            <a:solidFill>
              <a:schemeClr val="dk2">
                <a:alpha val="4941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4">
              <a:hlinkClick r:id="" action="ppaction://hlinkshowjump?jump=nextslide"/>
            </p:cNvPr>
            <p:cNvSpPr/>
            <p:nvPr/>
          </p:nvSpPr>
          <p:spPr>
            <a:xfrm>
              <a:off x="11402389" y="5893733"/>
              <a:ext cx="125700" cy="171900"/>
            </a:xfrm>
            <a:prstGeom prst="chevron">
              <a:avLst>
                <a:gd name="adj" fmla="val 6633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628650" y="369956"/>
            <a:ext cx="78867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mailto:ine_vdl86@hotmail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sportief@kcleuven.be" TargetMode="External"/><Relationship Id="rId3" Type="http://schemas.openxmlformats.org/officeDocument/2006/relationships/image" Target="../media/image1.png"/><Relationship Id="rId7" Type="http://schemas.openxmlformats.org/officeDocument/2006/relationships/hyperlink" Target="mailto:infra@kcleuven.b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communicatie@kcleuven.be" TargetMode="External"/><Relationship Id="rId5" Type="http://schemas.openxmlformats.org/officeDocument/2006/relationships/hyperlink" Target="mailto:jeugd@kcleuven.be" TargetMode="External"/><Relationship Id="rId10" Type="http://schemas.openxmlformats.org/officeDocument/2006/relationships/hyperlink" Target="mailto:community@kcleuven.be" TargetMode="External"/><Relationship Id="rId4" Type="http://schemas.openxmlformats.org/officeDocument/2006/relationships/hyperlink" Target="mailto:leuven@korfbal.be" TargetMode="External"/><Relationship Id="rId9" Type="http://schemas.openxmlformats.org/officeDocument/2006/relationships/hyperlink" Target="mailto:sponsoring@kcleuven.b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hyperlink" Target="mailto:leuven@korfbal.b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kcleuven.be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-1" y="-4087"/>
            <a:ext cx="9141900" cy="7089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39A935"/>
              </a:gs>
            </a:gsLst>
            <a:lin ang="18900044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endParaRPr/>
          </a:p>
        </p:txBody>
      </p:sp>
      <p:sp>
        <p:nvSpPr>
          <p:cNvPr id="72" name="Google Shape;72;p15"/>
          <p:cNvSpPr txBox="1"/>
          <p:nvPr/>
        </p:nvSpPr>
        <p:spPr>
          <a:xfrm>
            <a:off x="8447689" y="4093454"/>
            <a:ext cx="5364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398775" y="813775"/>
            <a:ext cx="84477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5100">
                <a:solidFill>
                  <a:schemeClr val="dk1"/>
                </a:solidFill>
              </a:rPr>
              <a:t>Welkom bij KC Leuven</a:t>
            </a:r>
            <a:endParaRPr sz="1300"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724" y="4143375"/>
            <a:ext cx="1595387" cy="9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025" y="1944400"/>
            <a:ext cx="3055325" cy="305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68750" y="1944400"/>
            <a:ext cx="3967575" cy="2644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24"/>
          <p:cNvGrpSpPr/>
          <p:nvPr/>
        </p:nvGrpSpPr>
        <p:grpSpPr>
          <a:xfrm>
            <a:off x="3077360" y="1744204"/>
            <a:ext cx="2682450" cy="2682450"/>
            <a:chOff x="3722097" y="1495350"/>
            <a:chExt cx="3576600" cy="3576600"/>
          </a:xfrm>
        </p:grpSpPr>
        <p:sp>
          <p:nvSpPr>
            <p:cNvPr id="199" name="Google Shape;199;p24"/>
            <p:cNvSpPr/>
            <p:nvPr/>
          </p:nvSpPr>
          <p:spPr>
            <a:xfrm>
              <a:off x="3722097" y="1495350"/>
              <a:ext cx="3576600" cy="3576600"/>
            </a:xfrm>
            <a:prstGeom prst="ellipse">
              <a:avLst/>
            </a:prstGeom>
            <a:solidFill>
              <a:srgbClr val="39A935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4"/>
            <p:cNvSpPr txBox="1"/>
            <p:nvPr/>
          </p:nvSpPr>
          <p:spPr>
            <a:xfrm>
              <a:off x="4245897" y="2273679"/>
              <a:ext cx="2529000" cy="25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100" tIns="18100" rIns="18100" bIns="1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" sz="1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KC LEUVEN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" sz="1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Engagement leden: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Vervoerschema’s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Toogshiften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Scheidsschema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Helpende handen</a:t>
              </a:r>
              <a:br>
                <a:rPr lang="nl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nl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bij activiteiten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……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24"/>
          <p:cNvSpPr txBox="1">
            <a:spLocks noGrp="1"/>
          </p:cNvSpPr>
          <p:nvPr>
            <p:ph type="title"/>
          </p:nvPr>
        </p:nvSpPr>
        <p:spPr>
          <a:xfrm>
            <a:off x="-1" y="-4087"/>
            <a:ext cx="9141900" cy="7089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39A935"/>
              </a:gs>
            </a:gsLst>
            <a:lin ang="18900044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nl">
                <a:solidFill>
                  <a:schemeClr val="lt1"/>
                </a:solidFill>
              </a:rPr>
              <a:t> Organisatie - Engagement/Vrijwilligers </a:t>
            </a:r>
            <a:endParaRPr/>
          </a:p>
        </p:txBody>
      </p:sp>
      <p:sp>
        <p:nvSpPr>
          <p:cNvPr id="202" name="Google Shape;202;p24"/>
          <p:cNvSpPr txBox="1"/>
          <p:nvPr/>
        </p:nvSpPr>
        <p:spPr>
          <a:xfrm>
            <a:off x="8447689" y="4093454"/>
            <a:ext cx="5364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3" name="Google Shape;203;p24"/>
          <p:cNvGrpSpPr/>
          <p:nvPr/>
        </p:nvGrpSpPr>
        <p:grpSpPr>
          <a:xfrm>
            <a:off x="3812758" y="681292"/>
            <a:ext cx="1214971" cy="1214971"/>
            <a:chOff x="4616280" y="58944"/>
            <a:chExt cx="1788300" cy="1788300"/>
          </a:xfrm>
        </p:grpSpPr>
        <p:sp>
          <p:nvSpPr>
            <p:cNvPr id="204" name="Google Shape;204;p24"/>
            <p:cNvSpPr/>
            <p:nvPr/>
          </p:nvSpPr>
          <p:spPr>
            <a:xfrm>
              <a:off x="4616280" y="58944"/>
              <a:ext cx="1788300" cy="1788300"/>
            </a:xfrm>
            <a:prstGeom prst="ellipse">
              <a:avLst/>
            </a:prstGeom>
            <a:gradFill>
              <a:gsLst>
                <a:gs pos="0">
                  <a:srgbClr val="BBF1A5">
                    <a:alpha val="49411"/>
                  </a:srgbClr>
                </a:gs>
                <a:gs pos="35000">
                  <a:srgbClr val="D0F3C1">
                    <a:alpha val="49411"/>
                  </a:srgbClr>
                </a:gs>
                <a:gs pos="100000">
                  <a:srgbClr val="EDFBE6">
                    <a:alpha val="49411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4"/>
            <p:cNvSpPr txBox="1"/>
            <p:nvPr/>
          </p:nvSpPr>
          <p:spPr>
            <a:xfrm>
              <a:off x="4878180" y="320844"/>
              <a:ext cx="1264500" cy="126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nl" sz="9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Communicatie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nl"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Facebook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nl"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Instagram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nl"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Twizzit</a:t>
              </a: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nl"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www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6" name="Google Shape;206;p24"/>
          <p:cNvGrpSpPr/>
          <p:nvPr/>
        </p:nvGrpSpPr>
        <p:grpSpPr>
          <a:xfrm>
            <a:off x="5235598" y="1401658"/>
            <a:ext cx="1214971" cy="1214971"/>
            <a:chOff x="6438407" y="936434"/>
            <a:chExt cx="1788300" cy="1788300"/>
          </a:xfrm>
        </p:grpSpPr>
        <p:sp>
          <p:nvSpPr>
            <p:cNvPr id="207" name="Google Shape;207;p24"/>
            <p:cNvSpPr/>
            <p:nvPr/>
          </p:nvSpPr>
          <p:spPr>
            <a:xfrm>
              <a:off x="6438407" y="936434"/>
              <a:ext cx="1788300" cy="1788300"/>
            </a:xfrm>
            <a:prstGeom prst="ellipse">
              <a:avLst/>
            </a:prstGeom>
            <a:gradFill>
              <a:gsLst>
                <a:gs pos="0">
                  <a:srgbClr val="BEF7A6">
                    <a:alpha val="49411"/>
                  </a:srgbClr>
                </a:gs>
                <a:gs pos="35000">
                  <a:srgbClr val="CFF9C0">
                    <a:alpha val="49411"/>
                  </a:srgbClr>
                </a:gs>
                <a:gs pos="100000">
                  <a:srgbClr val="ECFDE5">
                    <a:alpha val="49411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4"/>
            <p:cNvSpPr txBox="1"/>
            <p:nvPr/>
          </p:nvSpPr>
          <p:spPr>
            <a:xfrm>
              <a:off x="6637867" y="1198335"/>
              <a:ext cx="1417200" cy="126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Sportief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nl"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Begeleiding jeugdtrainers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nl"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Verdeling ploegen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nl"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Talentontwikkeling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24"/>
          <p:cNvGrpSpPr/>
          <p:nvPr/>
        </p:nvGrpSpPr>
        <p:grpSpPr>
          <a:xfrm>
            <a:off x="5577220" y="2721079"/>
            <a:ext cx="1214971" cy="1214971"/>
            <a:chOff x="6888436" y="2908137"/>
            <a:chExt cx="1788300" cy="1788300"/>
          </a:xfrm>
        </p:grpSpPr>
        <p:sp>
          <p:nvSpPr>
            <p:cNvPr id="210" name="Google Shape;210;p24"/>
            <p:cNvSpPr/>
            <p:nvPr/>
          </p:nvSpPr>
          <p:spPr>
            <a:xfrm>
              <a:off x="6888436" y="2908137"/>
              <a:ext cx="1788300" cy="1788300"/>
            </a:xfrm>
            <a:prstGeom prst="ellipse">
              <a:avLst/>
            </a:prstGeom>
            <a:gradFill>
              <a:gsLst>
                <a:gs pos="0">
                  <a:srgbClr val="BFF8AA">
                    <a:alpha val="49411"/>
                  </a:srgbClr>
                </a:gs>
                <a:gs pos="35000">
                  <a:srgbClr val="D2F8C3">
                    <a:alpha val="49411"/>
                  </a:srgbClr>
                </a:gs>
                <a:gs pos="100000">
                  <a:srgbClr val="EDFEE6">
                    <a:alpha val="49411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4"/>
            <p:cNvSpPr txBox="1"/>
            <p:nvPr/>
          </p:nvSpPr>
          <p:spPr>
            <a:xfrm>
              <a:off x="7150336" y="3170037"/>
              <a:ext cx="1264500" cy="126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Sponsoring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nl"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Zoeken en opvolgen nieuwe partners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nl"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Extra inkomsten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24"/>
          <p:cNvGrpSpPr/>
          <p:nvPr/>
        </p:nvGrpSpPr>
        <p:grpSpPr>
          <a:xfrm>
            <a:off x="4902432" y="3896900"/>
            <a:ext cx="1214971" cy="1214971"/>
            <a:chOff x="5627484" y="4489321"/>
            <a:chExt cx="1788300" cy="1788300"/>
          </a:xfrm>
        </p:grpSpPr>
        <p:sp>
          <p:nvSpPr>
            <p:cNvPr id="213" name="Google Shape;213;p24"/>
            <p:cNvSpPr/>
            <p:nvPr/>
          </p:nvSpPr>
          <p:spPr>
            <a:xfrm>
              <a:off x="5627484" y="4489321"/>
              <a:ext cx="1788300" cy="1788300"/>
            </a:xfrm>
            <a:prstGeom prst="ellipse">
              <a:avLst/>
            </a:prstGeom>
            <a:gradFill>
              <a:gsLst>
                <a:gs pos="0">
                  <a:srgbClr val="C5F6B0">
                    <a:alpha val="49411"/>
                  </a:srgbClr>
                </a:gs>
                <a:gs pos="35000">
                  <a:srgbClr val="D4F8C8">
                    <a:alpha val="49411"/>
                  </a:srgbClr>
                </a:gs>
                <a:gs pos="100000">
                  <a:srgbClr val="EFFDE8">
                    <a:alpha val="49411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4"/>
            <p:cNvSpPr txBox="1"/>
            <p:nvPr/>
          </p:nvSpPr>
          <p:spPr>
            <a:xfrm>
              <a:off x="5889385" y="4751222"/>
              <a:ext cx="1336500" cy="126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Jeugd</a:t>
              </a: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nl"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Jeugdactiviteiten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nl"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Ledenwerving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" name="Google Shape;215;p24"/>
          <p:cNvGrpSpPr/>
          <p:nvPr/>
        </p:nvGrpSpPr>
        <p:grpSpPr>
          <a:xfrm>
            <a:off x="2733739" y="3910171"/>
            <a:ext cx="1214971" cy="1214971"/>
            <a:chOff x="3605075" y="4489321"/>
            <a:chExt cx="1788300" cy="1788300"/>
          </a:xfrm>
        </p:grpSpPr>
        <p:sp>
          <p:nvSpPr>
            <p:cNvPr id="216" name="Google Shape;216;p24"/>
            <p:cNvSpPr/>
            <p:nvPr/>
          </p:nvSpPr>
          <p:spPr>
            <a:xfrm>
              <a:off x="3605075" y="4489321"/>
              <a:ext cx="1788300" cy="1788300"/>
            </a:xfrm>
            <a:prstGeom prst="ellipse">
              <a:avLst/>
            </a:prstGeom>
            <a:gradFill>
              <a:gsLst>
                <a:gs pos="0">
                  <a:srgbClr val="C9F6B7">
                    <a:alpha val="49411"/>
                  </a:srgbClr>
                </a:gs>
                <a:gs pos="35000">
                  <a:srgbClr val="DAF8CA">
                    <a:alpha val="49411"/>
                  </a:srgbClr>
                </a:gs>
                <a:gs pos="100000">
                  <a:srgbClr val="F0FEE9">
                    <a:alpha val="49411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4"/>
            <p:cNvSpPr txBox="1"/>
            <p:nvPr/>
          </p:nvSpPr>
          <p:spPr>
            <a:xfrm>
              <a:off x="3866975" y="4751221"/>
              <a:ext cx="1264500" cy="126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Infra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nl"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Klusjesdag</a:t>
              </a: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nl"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Veld &amp; Terrein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nl"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Materiaal</a:t>
              </a: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nl"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Kledij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8" name="Google Shape;218;p24"/>
          <p:cNvGrpSpPr/>
          <p:nvPr/>
        </p:nvGrpSpPr>
        <p:grpSpPr>
          <a:xfrm>
            <a:off x="1884713" y="2681724"/>
            <a:ext cx="1353922" cy="1411684"/>
            <a:chOff x="2344124" y="2908137"/>
            <a:chExt cx="1788300" cy="1788300"/>
          </a:xfrm>
        </p:grpSpPr>
        <p:sp>
          <p:nvSpPr>
            <p:cNvPr id="219" name="Google Shape;219;p24"/>
            <p:cNvSpPr/>
            <p:nvPr/>
          </p:nvSpPr>
          <p:spPr>
            <a:xfrm>
              <a:off x="2344124" y="2908137"/>
              <a:ext cx="1788300" cy="1788300"/>
            </a:xfrm>
            <a:prstGeom prst="ellipse">
              <a:avLst/>
            </a:prstGeom>
            <a:gradFill>
              <a:gsLst>
                <a:gs pos="0">
                  <a:srgbClr val="CEF6BC">
                    <a:alpha val="49411"/>
                  </a:srgbClr>
                </a:gs>
                <a:gs pos="35000">
                  <a:srgbClr val="DAF7D1">
                    <a:alpha val="49411"/>
                  </a:srgbClr>
                </a:gs>
                <a:gs pos="100000">
                  <a:srgbClr val="F2FDEB">
                    <a:alpha val="49411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4"/>
            <p:cNvSpPr txBox="1"/>
            <p:nvPr/>
          </p:nvSpPr>
          <p:spPr>
            <a:xfrm>
              <a:off x="2505976" y="3095290"/>
              <a:ext cx="1464600" cy="126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Community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Sociale activiteiten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Kantine-beheer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p24"/>
          <p:cNvGrpSpPr/>
          <p:nvPr/>
        </p:nvGrpSpPr>
        <p:grpSpPr>
          <a:xfrm>
            <a:off x="2433700" y="1295869"/>
            <a:ext cx="1214971" cy="1214971"/>
            <a:chOff x="2794152" y="936434"/>
            <a:chExt cx="1788300" cy="1788300"/>
          </a:xfrm>
        </p:grpSpPr>
        <p:sp>
          <p:nvSpPr>
            <p:cNvPr id="222" name="Google Shape;222;p24"/>
            <p:cNvSpPr/>
            <p:nvPr/>
          </p:nvSpPr>
          <p:spPr>
            <a:xfrm>
              <a:off x="2794152" y="936434"/>
              <a:ext cx="1788300" cy="1788300"/>
            </a:xfrm>
            <a:prstGeom prst="ellipse">
              <a:avLst/>
            </a:prstGeom>
            <a:gradFill>
              <a:gsLst>
                <a:gs pos="0">
                  <a:srgbClr val="D3F7C3">
                    <a:alpha val="49411"/>
                  </a:srgbClr>
                </a:gs>
                <a:gs pos="35000">
                  <a:srgbClr val="DEF9D5">
                    <a:alpha val="49411"/>
                  </a:srgbClr>
                </a:gs>
                <a:gs pos="100000">
                  <a:srgbClr val="F3FEEC">
                    <a:alpha val="49411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4"/>
            <p:cNvSpPr txBox="1"/>
            <p:nvPr/>
          </p:nvSpPr>
          <p:spPr>
            <a:xfrm>
              <a:off x="3056052" y="1198334"/>
              <a:ext cx="1264500" cy="126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Bestuur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Financiën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Beleid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Administratie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4" name="Google Shape;2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724" y="4143375"/>
            <a:ext cx="1595387" cy="9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5"/>
          <p:cNvSpPr txBox="1">
            <a:spLocks noGrp="1"/>
          </p:cNvSpPr>
          <p:nvPr>
            <p:ph type="title"/>
          </p:nvPr>
        </p:nvSpPr>
        <p:spPr>
          <a:xfrm>
            <a:off x="-1" y="-4087"/>
            <a:ext cx="9141900" cy="7089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39A935"/>
              </a:gs>
            </a:gsLst>
            <a:lin ang="18900044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nl">
                <a:solidFill>
                  <a:schemeClr val="lt1"/>
                </a:solidFill>
              </a:rPr>
              <a:t>Communicatie - KC Leuven volgen?</a:t>
            </a:r>
            <a:endParaRPr/>
          </a:p>
        </p:txBody>
      </p:sp>
      <p:sp>
        <p:nvSpPr>
          <p:cNvPr id="230" name="Google Shape;230;p25"/>
          <p:cNvSpPr txBox="1"/>
          <p:nvPr/>
        </p:nvSpPr>
        <p:spPr>
          <a:xfrm>
            <a:off x="8447689" y="4093454"/>
            <a:ext cx="5364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724" y="4143375"/>
            <a:ext cx="1595387" cy="9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5"/>
          <p:cNvSpPr txBox="1"/>
          <p:nvPr/>
        </p:nvSpPr>
        <p:spPr>
          <a:xfrm>
            <a:off x="662050" y="704825"/>
            <a:ext cx="6514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233" name="Google Shape;23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450" y="897975"/>
            <a:ext cx="1044876" cy="1370537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5"/>
          <p:cNvSpPr txBox="1"/>
          <p:nvPr/>
        </p:nvSpPr>
        <p:spPr>
          <a:xfrm>
            <a:off x="1511150" y="1038050"/>
            <a:ext cx="25539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Praktische info over trainingen,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wedstrijden,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events,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nieuwsbrieven,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inschrijvingen,...</a:t>
            </a:r>
            <a:endParaRPr/>
          </a:p>
        </p:txBody>
      </p:sp>
      <p:sp>
        <p:nvSpPr>
          <p:cNvPr id="235" name="Google Shape;235;p25"/>
          <p:cNvSpPr txBox="1"/>
          <p:nvPr/>
        </p:nvSpPr>
        <p:spPr>
          <a:xfrm>
            <a:off x="5524800" y="108160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b="1">
                <a:solidFill>
                  <a:srgbClr val="FEFEFE"/>
                </a:solidFill>
              </a:rPr>
              <a:t>Praktische info over trainingen/wedstrijden en events</a:t>
            </a:r>
            <a:endParaRPr/>
          </a:p>
        </p:txBody>
      </p:sp>
      <p:sp>
        <p:nvSpPr>
          <p:cNvPr id="236" name="Google Shape;236;p25"/>
          <p:cNvSpPr txBox="1"/>
          <p:nvPr/>
        </p:nvSpPr>
        <p:spPr>
          <a:xfrm>
            <a:off x="6069475" y="998200"/>
            <a:ext cx="2553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1"/>
                </a:solidFill>
              </a:rPr>
              <a:t>KC Leuven pagina voor algemene info - clubnieuws, updates etc (EXTERN)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37" name="Google Shape;23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0174" y="998189"/>
            <a:ext cx="1769800" cy="15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5"/>
          <p:cNvPicPr preferRelativeResize="0"/>
          <p:nvPr/>
        </p:nvPicPr>
        <p:blipFill rotWithShape="1">
          <a:blip r:embed="rId6">
            <a:alphaModFix/>
          </a:blip>
          <a:srcRect l="21926" t="5118" r="22366" b="5082"/>
          <a:stretch/>
        </p:blipFill>
        <p:spPr>
          <a:xfrm>
            <a:off x="6176719" y="1829489"/>
            <a:ext cx="611057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10150" y="2889163"/>
            <a:ext cx="1769800" cy="1414461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5"/>
          <p:cNvSpPr txBox="1"/>
          <p:nvPr/>
        </p:nvSpPr>
        <p:spPr>
          <a:xfrm>
            <a:off x="6069475" y="2985275"/>
            <a:ext cx="25539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1"/>
                </a:solidFill>
              </a:rPr>
              <a:t>Besloten groep voor alle foto’s, clubactiviteiten, oproepen, werklijsten,.... (INTERN)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241" name="Google Shape;241;p25"/>
          <p:cNvPicPr preferRelativeResize="0"/>
          <p:nvPr/>
        </p:nvPicPr>
        <p:blipFill rotWithShape="1">
          <a:blip r:embed="rId6">
            <a:alphaModFix/>
          </a:blip>
          <a:srcRect l="21926" t="5118" r="22366" b="5082"/>
          <a:stretch/>
        </p:blipFill>
        <p:spPr>
          <a:xfrm>
            <a:off x="6176719" y="4062876"/>
            <a:ext cx="611057" cy="6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5"/>
          <p:cNvSpPr txBox="1"/>
          <p:nvPr/>
        </p:nvSpPr>
        <p:spPr>
          <a:xfrm>
            <a:off x="1852563" y="2848775"/>
            <a:ext cx="19608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1"/>
                </a:solidFill>
              </a:rPr>
              <a:t>Stories en foto's van activiteiten en wedstrijden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243" name="Google Shape;243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8248" y="2848778"/>
            <a:ext cx="1869549" cy="161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03900" y="3772525"/>
            <a:ext cx="611052" cy="611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6"/>
          <p:cNvSpPr txBox="1">
            <a:spLocks noGrp="1"/>
          </p:cNvSpPr>
          <p:nvPr>
            <p:ph type="title"/>
          </p:nvPr>
        </p:nvSpPr>
        <p:spPr>
          <a:xfrm>
            <a:off x="-1" y="-4087"/>
            <a:ext cx="9141900" cy="7089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39A935"/>
              </a:gs>
            </a:gsLst>
            <a:lin ang="18900044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nl">
                <a:solidFill>
                  <a:schemeClr val="lt1"/>
                </a:solidFill>
              </a:rPr>
              <a:t>Communicatie - Twizzit</a:t>
            </a:r>
            <a:endParaRPr/>
          </a:p>
        </p:txBody>
      </p:sp>
      <p:sp>
        <p:nvSpPr>
          <p:cNvPr id="250" name="Google Shape;250;p26"/>
          <p:cNvSpPr txBox="1"/>
          <p:nvPr/>
        </p:nvSpPr>
        <p:spPr>
          <a:xfrm>
            <a:off x="8447689" y="4093454"/>
            <a:ext cx="5364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724" y="4143375"/>
            <a:ext cx="1595387" cy="9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6"/>
          <p:cNvSpPr txBox="1"/>
          <p:nvPr/>
        </p:nvSpPr>
        <p:spPr>
          <a:xfrm>
            <a:off x="662050" y="704825"/>
            <a:ext cx="6514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53" name="Google Shape;253;p26"/>
          <p:cNvSpPr txBox="1"/>
          <p:nvPr/>
        </p:nvSpPr>
        <p:spPr>
          <a:xfrm>
            <a:off x="1626275" y="1058250"/>
            <a:ext cx="255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6"/>
          <p:cNvSpPr txBox="1"/>
          <p:nvPr/>
        </p:nvSpPr>
        <p:spPr>
          <a:xfrm>
            <a:off x="5524800" y="108160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b="1">
                <a:solidFill>
                  <a:srgbClr val="FEFEFE"/>
                </a:solidFill>
              </a:rPr>
              <a:t>Praktische info over trainingen/wedstrijden en events</a:t>
            </a:r>
            <a:endParaRPr/>
          </a:p>
        </p:txBody>
      </p:sp>
      <p:sp>
        <p:nvSpPr>
          <p:cNvPr id="255" name="Google Shape;255;p26"/>
          <p:cNvSpPr txBox="1"/>
          <p:nvPr/>
        </p:nvSpPr>
        <p:spPr>
          <a:xfrm>
            <a:off x="6069475" y="998200"/>
            <a:ext cx="255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56" name="Google Shape;256;p26"/>
          <p:cNvSpPr txBox="1"/>
          <p:nvPr/>
        </p:nvSpPr>
        <p:spPr>
          <a:xfrm>
            <a:off x="6069475" y="2985275"/>
            <a:ext cx="2553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57" name="Google Shape;257;p26"/>
          <p:cNvSpPr txBox="1"/>
          <p:nvPr/>
        </p:nvSpPr>
        <p:spPr>
          <a:xfrm>
            <a:off x="1511150" y="2889175"/>
            <a:ext cx="1960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258" name="Google Shape;25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75" y="791451"/>
            <a:ext cx="3853449" cy="264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05000" y="1081599"/>
            <a:ext cx="4879097" cy="8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26499" y="1981574"/>
            <a:ext cx="1750039" cy="2925799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6"/>
          <p:cNvSpPr txBox="1"/>
          <p:nvPr/>
        </p:nvSpPr>
        <p:spPr>
          <a:xfrm>
            <a:off x="2022375" y="3689350"/>
            <a:ext cx="3000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1"/>
                </a:solidFill>
              </a:rPr>
              <a:t>Contactpersoon bij problemen?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1"/>
                </a:solidFill>
              </a:rPr>
              <a:t>Twizzitmaster Ine </a:t>
            </a:r>
            <a:r>
              <a:rPr lang="nl" u="sng">
                <a:solidFill>
                  <a:schemeClr val="hlink"/>
                </a:solidFill>
                <a:hlinkClick r:id="rId7"/>
              </a:rPr>
              <a:t>ine_vdl86@hotmail.com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1"/>
                </a:solidFill>
              </a:rPr>
              <a:t>of via Twizzit!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7"/>
          <p:cNvSpPr txBox="1">
            <a:spLocks noGrp="1"/>
          </p:cNvSpPr>
          <p:nvPr>
            <p:ph type="title"/>
          </p:nvPr>
        </p:nvSpPr>
        <p:spPr>
          <a:xfrm>
            <a:off x="-1" y="-4087"/>
            <a:ext cx="9141900" cy="7089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39A935"/>
              </a:gs>
            </a:gsLst>
            <a:lin ang="18900044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nl">
                <a:solidFill>
                  <a:schemeClr val="lt1"/>
                </a:solidFill>
              </a:rPr>
              <a:t> Hoe ons bereiken?</a:t>
            </a:r>
            <a:endParaRPr/>
          </a:p>
        </p:txBody>
      </p:sp>
      <p:sp>
        <p:nvSpPr>
          <p:cNvPr id="267" name="Google Shape;267;p27"/>
          <p:cNvSpPr txBox="1"/>
          <p:nvPr/>
        </p:nvSpPr>
        <p:spPr>
          <a:xfrm>
            <a:off x="8447689" y="4093454"/>
            <a:ext cx="5364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724" y="4143375"/>
            <a:ext cx="1595387" cy="9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7"/>
          <p:cNvSpPr txBox="1"/>
          <p:nvPr/>
        </p:nvSpPr>
        <p:spPr>
          <a:xfrm>
            <a:off x="662050" y="704825"/>
            <a:ext cx="65145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/>
              <a:t>Bestuur → </a:t>
            </a:r>
            <a:r>
              <a:rPr lang="nl" u="sng">
                <a:solidFill>
                  <a:schemeClr val="hlink"/>
                </a:solidFill>
                <a:hlinkClick r:id="rId4"/>
              </a:rPr>
              <a:t>leuven@korfbal.be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/>
              <a:t>Team Jeugd</a:t>
            </a:r>
            <a:r>
              <a:rPr lang="nl"/>
              <a:t> → </a:t>
            </a:r>
            <a:r>
              <a:rPr lang="nl" u="sng">
                <a:solidFill>
                  <a:schemeClr val="hlink"/>
                </a:solidFill>
                <a:hlinkClick r:id="rId5"/>
              </a:rPr>
              <a:t>jeugd@kcleuven.be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/>
              <a:t>Team Communicatie</a:t>
            </a:r>
            <a:r>
              <a:rPr lang="nl"/>
              <a:t> → </a:t>
            </a:r>
            <a:r>
              <a:rPr lang="nl" u="sng">
                <a:solidFill>
                  <a:schemeClr val="hlink"/>
                </a:solidFill>
                <a:hlinkClick r:id="rId6"/>
              </a:rPr>
              <a:t>communicatie@kcleuven.be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/>
              <a:t>Team Infra</a:t>
            </a:r>
            <a:r>
              <a:rPr lang="nl"/>
              <a:t> → </a:t>
            </a:r>
            <a:r>
              <a:rPr lang="nl" u="sng">
                <a:solidFill>
                  <a:schemeClr val="hlink"/>
                </a:solidFill>
                <a:hlinkClick r:id="rId7"/>
              </a:rPr>
              <a:t>infra@kcleuven.be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/>
              <a:t>Team Sportief</a:t>
            </a:r>
            <a:r>
              <a:rPr lang="nl"/>
              <a:t> → </a:t>
            </a:r>
            <a:r>
              <a:rPr lang="nl" u="sng">
                <a:solidFill>
                  <a:schemeClr val="hlink"/>
                </a:solidFill>
                <a:hlinkClick r:id="rId8"/>
              </a:rPr>
              <a:t>sportief@kcleuven.be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/>
              <a:t>Team Sponsoring</a:t>
            </a:r>
            <a:r>
              <a:rPr lang="nl"/>
              <a:t> → </a:t>
            </a:r>
            <a:r>
              <a:rPr lang="nl" u="sng">
                <a:solidFill>
                  <a:schemeClr val="hlink"/>
                </a:solidFill>
                <a:hlinkClick r:id="rId9"/>
              </a:rPr>
              <a:t>sponsoring@kcleuven.be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/>
              <a:t>Team Community</a:t>
            </a:r>
            <a:r>
              <a:rPr lang="nl"/>
              <a:t> → </a:t>
            </a:r>
            <a:r>
              <a:rPr lang="nl" u="sng">
                <a:solidFill>
                  <a:schemeClr val="hlink"/>
                </a:solidFill>
                <a:hlinkClick r:id="rId10"/>
              </a:rPr>
              <a:t>community@kcleuven.be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8"/>
          <p:cNvSpPr txBox="1">
            <a:spLocks noGrp="1"/>
          </p:cNvSpPr>
          <p:nvPr>
            <p:ph type="title"/>
          </p:nvPr>
        </p:nvSpPr>
        <p:spPr>
          <a:xfrm>
            <a:off x="-1" y="-4087"/>
            <a:ext cx="9141900" cy="7089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39A935"/>
              </a:gs>
            </a:gsLst>
            <a:lin ang="18900044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nl">
                <a:solidFill>
                  <a:schemeClr val="lt1"/>
                </a:solidFill>
              </a:rPr>
              <a:t> Ploegouders</a:t>
            </a:r>
            <a:endParaRPr/>
          </a:p>
        </p:txBody>
      </p:sp>
      <p:sp>
        <p:nvSpPr>
          <p:cNvPr id="275" name="Google Shape;275;p28"/>
          <p:cNvSpPr txBox="1"/>
          <p:nvPr/>
        </p:nvSpPr>
        <p:spPr>
          <a:xfrm>
            <a:off x="8447689" y="4093454"/>
            <a:ext cx="5364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724" y="4143375"/>
            <a:ext cx="1595387" cy="9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8"/>
          <p:cNvSpPr txBox="1"/>
          <p:nvPr/>
        </p:nvSpPr>
        <p:spPr>
          <a:xfrm>
            <a:off x="662050" y="704825"/>
            <a:ext cx="6514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78" name="Google Shape;278;p28"/>
          <p:cNvSpPr txBox="1"/>
          <p:nvPr/>
        </p:nvSpPr>
        <p:spPr>
          <a:xfrm>
            <a:off x="1626275" y="1058250"/>
            <a:ext cx="255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8"/>
          <p:cNvSpPr txBox="1"/>
          <p:nvPr/>
        </p:nvSpPr>
        <p:spPr>
          <a:xfrm>
            <a:off x="5524800" y="108160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b="1">
                <a:solidFill>
                  <a:srgbClr val="FEFEFE"/>
                </a:solidFill>
              </a:rPr>
              <a:t>Praktische info over trainingen/wedstrijden en events</a:t>
            </a:r>
            <a:endParaRPr/>
          </a:p>
        </p:txBody>
      </p:sp>
      <p:sp>
        <p:nvSpPr>
          <p:cNvPr id="280" name="Google Shape;280;p28"/>
          <p:cNvSpPr txBox="1"/>
          <p:nvPr/>
        </p:nvSpPr>
        <p:spPr>
          <a:xfrm>
            <a:off x="6069475" y="998200"/>
            <a:ext cx="255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81" name="Google Shape;281;p28"/>
          <p:cNvSpPr txBox="1"/>
          <p:nvPr/>
        </p:nvSpPr>
        <p:spPr>
          <a:xfrm>
            <a:off x="6069475" y="2985275"/>
            <a:ext cx="2553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82" name="Google Shape;282;p28"/>
          <p:cNvSpPr txBox="1"/>
          <p:nvPr/>
        </p:nvSpPr>
        <p:spPr>
          <a:xfrm>
            <a:off x="1511150" y="2889175"/>
            <a:ext cx="1960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83" name="Google Shape;283;p28"/>
          <p:cNvSpPr txBox="1"/>
          <p:nvPr/>
        </p:nvSpPr>
        <p:spPr>
          <a:xfrm>
            <a:off x="96575" y="819850"/>
            <a:ext cx="8934900" cy="4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nl" b="1" dirty="0">
                <a:solidFill>
                  <a:schemeClr val="dk1"/>
                </a:solidFill>
              </a:rPr>
              <a:t>1 ploegouder per U</a:t>
            </a:r>
            <a:endParaRPr b="1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nl" b="1" dirty="0">
                <a:solidFill>
                  <a:schemeClr val="dk1"/>
                </a:solidFill>
              </a:rPr>
              <a:t>Hulp bij praktische vragen </a:t>
            </a:r>
            <a:r>
              <a:rPr lang="nl" dirty="0">
                <a:solidFill>
                  <a:schemeClr val="dk1"/>
                </a:solidFill>
              </a:rPr>
              <a:t>(inschrijving, wedstrijdschema, toogdienst,..)</a:t>
            </a:r>
            <a:endParaRPr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nl" b="1" dirty="0">
                <a:solidFill>
                  <a:schemeClr val="dk1"/>
                </a:solidFill>
              </a:rPr>
              <a:t>Schakel tussen ouders en bestuur/Team Jeugd/Team Sportief,..</a:t>
            </a:r>
            <a:endParaRPr b="1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nl" b="1" dirty="0">
                <a:solidFill>
                  <a:schemeClr val="dk1"/>
                </a:solidFill>
              </a:rPr>
              <a:t>Ondersteuning van trainers </a:t>
            </a:r>
            <a:r>
              <a:rPr lang="nl" dirty="0">
                <a:solidFill>
                  <a:schemeClr val="dk1"/>
                </a:solidFill>
              </a:rPr>
              <a:t>(vervoer uitwedstrijden, communicatie naar ouders, andere ploegen,..)</a:t>
            </a:r>
            <a:endParaRPr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nl" dirty="0">
                <a:solidFill>
                  <a:schemeClr val="dk1"/>
                </a:solidFill>
              </a:rPr>
              <a:t>Hulp bij </a:t>
            </a:r>
            <a:r>
              <a:rPr lang="nl" b="1" dirty="0">
                <a:solidFill>
                  <a:schemeClr val="dk1"/>
                </a:solidFill>
              </a:rPr>
              <a:t>wedstrijdtruitjes, kledij,</a:t>
            </a:r>
            <a:r>
              <a:rPr lang="nl" dirty="0">
                <a:solidFill>
                  <a:schemeClr val="dk1"/>
                </a:solidFill>
              </a:rPr>
              <a:t>...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9"/>
          <p:cNvSpPr txBox="1">
            <a:spLocks noGrp="1"/>
          </p:cNvSpPr>
          <p:nvPr>
            <p:ph type="title"/>
          </p:nvPr>
        </p:nvSpPr>
        <p:spPr>
          <a:xfrm>
            <a:off x="-1" y="-4087"/>
            <a:ext cx="9141900" cy="7089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39A935"/>
              </a:gs>
            </a:gsLst>
            <a:lin ang="18900044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nl">
                <a:solidFill>
                  <a:schemeClr val="lt1"/>
                </a:solidFill>
              </a:rPr>
              <a:t> Ploegouders</a:t>
            </a:r>
            <a:endParaRPr/>
          </a:p>
        </p:txBody>
      </p:sp>
      <p:sp>
        <p:nvSpPr>
          <p:cNvPr id="289" name="Google Shape;289;p29"/>
          <p:cNvSpPr txBox="1"/>
          <p:nvPr/>
        </p:nvSpPr>
        <p:spPr>
          <a:xfrm>
            <a:off x="8447689" y="4093454"/>
            <a:ext cx="5364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724" y="4143375"/>
            <a:ext cx="1595387" cy="9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9"/>
          <p:cNvSpPr txBox="1"/>
          <p:nvPr/>
        </p:nvSpPr>
        <p:spPr>
          <a:xfrm>
            <a:off x="662050" y="704825"/>
            <a:ext cx="6514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92" name="Google Shape;292;p29"/>
          <p:cNvSpPr txBox="1"/>
          <p:nvPr/>
        </p:nvSpPr>
        <p:spPr>
          <a:xfrm>
            <a:off x="1626275" y="1058250"/>
            <a:ext cx="255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9"/>
          <p:cNvSpPr txBox="1"/>
          <p:nvPr/>
        </p:nvSpPr>
        <p:spPr>
          <a:xfrm>
            <a:off x="5524800" y="108160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b="1">
                <a:solidFill>
                  <a:srgbClr val="FEFEFE"/>
                </a:solidFill>
              </a:rPr>
              <a:t>Praktische info over trainingen/wedstrijden en events</a:t>
            </a:r>
            <a:endParaRPr/>
          </a:p>
        </p:txBody>
      </p:sp>
      <p:sp>
        <p:nvSpPr>
          <p:cNvPr id="294" name="Google Shape;294;p29"/>
          <p:cNvSpPr txBox="1"/>
          <p:nvPr/>
        </p:nvSpPr>
        <p:spPr>
          <a:xfrm>
            <a:off x="6069475" y="998200"/>
            <a:ext cx="255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95" name="Google Shape;295;p29"/>
          <p:cNvSpPr txBox="1"/>
          <p:nvPr/>
        </p:nvSpPr>
        <p:spPr>
          <a:xfrm>
            <a:off x="6069475" y="2985275"/>
            <a:ext cx="2553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96" name="Google Shape;296;p29"/>
          <p:cNvSpPr txBox="1"/>
          <p:nvPr/>
        </p:nvSpPr>
        <p:spPr>
          <a:xfrm>
            <a:off x="1511150" y="2889175"/>
            <a:ext cx="1960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97" name="Google Shape;297;p29"/>
          <p:cNvSpPr txBox="1"/>
          <p:nvPr/>
        </p:nvSpPr>
        <p:spPr>
          <a:xfrm>
            <a:off x="96575" y="613171"/>
            <a:ext cx="8934900" cy="449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BE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>
                <a:solidFill>
                  <a:schemeClr val="dk1"/>
                </a:solidFill>
              </a:rPr>
              <a:t>      U7 Ine Marck	U9 Michael De Maesschalck       U11 Marijke Verbruggen            U13 Katrin Wouters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>
                <a:solidFill>
                  <a:schemeClr val="dk1"/>
                </a:solidFill>
              </a:rPr>
              <a:t>	           U15 Jan Cranshof	         U17-U19 Elisabeth Waumans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298" name="Google Shape;29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821" y="1311758"/>
            <a:ext cx="1176925" cy="131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4864" y="1322615"/>
            <a:ext cx="1081975" cy="136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65713" y="1300966"/>
            <a:ext cx="1155462" cy="136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50967" y="3437009"/>
            <a:ext cx="1368375" cy="136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06579" y="3470021"/>
            <a:ext cx="1081975" cy="135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0"/>
          <p:cNvSpPr txBox="1">
            <a:spLocks noGrp="1"/>
          </p:cNvSpPr>
          <p:nvPr>
            <p:ph type="title"/>
          </p:nvPr>
        </p:nvSpPr>
        <p:spPr>
          <a:xfrm>
            <a:off x="-1" y="-4087"/>
            <a:ext cx="9141900" cy="7089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39A935"/>
              </a:gs>
            </a:gsLst>
            <a:lin ang="18900044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nl">
                <a:solidFill>
                  <a:schemeClr val="lt1"/>
                </a:solidFill>
              </a:rPr>
              <a:t> Praktische afspraken - Kledij</a:t>
            </a:r>
            <a:endParaRPr/>
          </a:p>
        </p:txBody>
      </p:sp>
      <p:sp>
        <p:nvSpPr>
          <p:cNvPr id="308" name="Google Shape;308;p30"/>
          <p:cNvSpPr txBox="1"/>
          <p:nvPr/>
        </p:nvSpPr>
        <p:spPr>
          <a:xfrm>
            <a:off x="8447689" y="4093454"/>
            <a:ext cx="5364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724" y="4143375"/>
            <a:ext cx="1595387" cy="9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0"/>
          <p:cNvSpPr txBox="1"/>
          <p:nvPr/>
        </p:nvSpPr>
        <p:spPr>
          <a:xfrm>
            <a:off x="662050" y="704825"/>
            <a:ext cx="6514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11" name="Google Shape;311;p30"/>
          <p:cNvSpPr txBox="1"/>
          <p:nvPr/>
        </p:nvSpPr>
        <p:spPr>
          <a:xfrm>
            <a:off x="1511150" y="1038050"/>
            <a:ext cx="255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0"/>
          <p:cNvSpPr txBox="1"/>
          <p:nvPr/>
        </p:nvSpPr>
        <p:spPr>
          <a:xfrm>
            <a:off x="5524800" y="108160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b="1">
                <a:solidFill>
                  <a:srgbClr val="FEFEFE"/>
                </a:solidFill>
              </a:rPr>
              <a:t>Praktische info over trainingen/wedstrijden en events</a:t>
            </a:r>
            <a:endParaRPr/>
          </a:p>
        </p:txBody>
      </p:sp>
      <p:sp>
        <p:nvSpPr>
          <p:cNvPr id="313" name="Google Shape;313;p30"/>
          <p:cNvSpPr txBox="1"/>
          <p:nvPr/>
        </p:nvSpPr>
        <p:spPr>
          <a:xfrm>
            <a:off x="6069475" y="998200"/>
            <a:ext cx="255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14" name="Google Shape;314;p30"/>
          <p:cNvSpPr txBox="1"/>
          <p:nvPr/>
        </p:nvSpPr>
        <p:spPr>
          <a:xfrm>
            <a:off x="139325" y="821975"/>
            <a:ext cx="86439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>
                <a:solidFill>
                  <a:schemeClr val="dk1"/>
                </a:solidFill>
              </a:rPr>
              <a:t>Wat moet mijn kind meenemen naar de training?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nl">
                <a:solidFill>
                  <a:schemeClr val="dk1"/>
                </a:solidFill>
              </a:rPr>
              <a:t>Sportkleren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nl">
                <a:solidFill>
                  <a:schemeClr val="dk1"/>
                </a:solidFill>
              </a:rPr>
              <a:t>Sportschoenen (korfbalschoenen, hockeyschoenen)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nl">
                <a:solidFill>
                  <a:schemeClr val="dk1"/>
                </a:solidFill>
              </a:rPr>
              <a:t>Drinkbus/drankje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>
                <a:solidFill>
                  <a:schemeClr val="dk1"/>
                </a:solidFill>
              </a:rPr>
              <a:t>Hoe kan ik kledij aankopen voor mijn kind?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nl">
                <a:solidFill>
                  <a:schemeClr val="dk1"/>
                </a:solidFill>
              </a:rPr>
              <a:t>Jaarlijks 1 grote kledingverkoop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5" name="Google Shape;315;p30"/>
          <p:cNvSpPr txBox="1"/>
          <p:nvPr/>
        </p:nvSpPr>
        <p:spPr>
          <a:xfrm>
            <a:off x="1511150" y="2889175"/>
            <a:ext cx="1960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316" name="Google Shape;3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1025" y="1081600"/>
            <a:ext cx="2118876" cy="282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1"/>
          <p:cNvSpPr txBox="1">
            <a:spLocks noGrp="1"/>
          </p:cNvSpPr>
          <p:nvPr>
            <p:ph type="title"/>
          </p:nvPr>
        </p:nvSpPr>
        <p:spPr>
          <a:xfrm>
            <a:off x="-1" y="-4087"/>
            <a:ext cx="9141900" cy="7089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39A935"/>
              </a:gs>
            </a:gsLst>
            <a:lin ang="18900044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nl">
                <a:solidFill>
                  <a:schemeClr val="lt1"/>
                </a:solidFill>
              </a:rPr>
              <a:t> Trainingsmomenten zaal</a:t>
            </a:r>
            <a:endParaRPr/>
          </a:p>
        </p:txBody>
      </p:sp>
      <p:sp>
        <p:nvSpPr>
          <p:cNvPr id="322" name="Google Shape;322;p31"/>
          <p:cNvSpPr txBox="1"/>
          <p:nvPr/>
        </p:nvSpPr>
        <p:spPr>
          <a:xfrm>
            <a:off x="8447689" y="4093454"/>
            <a:ext cx="5364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724" y="4143375"/>
            <a:ext cx="1595387" cy="9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1"/>
          <p:cNvSpPr txBox="1"/>
          <p:nvPr/>
        </p:nvSpPr>
        <p:spPr>
          <a:xfrm>
            <a:off x="662050" y="1543025"/>
            <a:ext cx="6514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25" name="Google Shape;325;p31"/>
          <p:cNvSpPr txBox="1"/>
          <p:nvPr/>
        </p:nvSpPr>
        <p:spPr>
          <a:xfrm>
            <a:off x="1511150" y="1876250"/>
            <a:ext cx="255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1"/>
          <p:cNvSpPr txBox="1"/>
          <p:nvPr/>
        </p:nvSpPr>
        <p:spPr>
          <a:xfrm>
            <a:off x="5524800" y="191980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b="1">
                <a:solidFill>
                  <a:srgbClr val="FEFEFE"/>
                </a:solidFill>
              </a:rPr>
              <a:t>Praktische info over trainingen/wedstrijden en events</a:t>
            </a:r>
            <a:endParaRPr/>
          </a:p>
        </p:txBody>
      </p:sp>
      <p:sp>
        <p:nvSpPr>
          <p:cNvPr id="327" name="Google Shape;327;p31"/>
          <p:cNvSpPr txBox="1"/>
          <p:nvPr/>
        </p:nvSpPr>
        <p:spPr>
          <a:xfrm>
            <a:off x="6069475" y="1836400"/>
            <a:ext cx="255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28" name="Google Shape;328;p31"/>
          <p:cNvSpPr txBox="1"/>
          <p:nvPr/>
        </p:nvSpPr>
        <p:spPr>
          <a:xfrm>
            <a:off x="139325" y="1660175"/>
            <a:ext cx="864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29" name="Google Shape;329;p31"/>
          <p:cNvSpPr txBox="1"/>
          <p:nvPr/>
        </p:nvSpPr>
        <p:spPr>
          <a:xfrm>
            <a:off x="1511150" y="3727375"/>
            <a:ext cx="1960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330" name="Google Shape;33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760948"/>
            <a:ext cx="9143998" cy="2388053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1"/>
          <p:cNvSpPr txBox="1"/>
          <p:nvPr/>
        </p:nvSpPr>
        <p:spPr>
          <a:xfrm>
            <a:off x="183000" y="982400"/>
            <a:ext cx="71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>
                <a:solidFill>
                  <a:schemeClr val="dk1"/>
                </a:solidFill>
              </a:rPr>
              <a:t>Voorbeeld ‘23-’24 (zaalschema voor dit jaar nog niet gekend)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2"/>
          <p:cNvSpPr txBox="1">
            <a:spLocks noGrp="1"/>
          </p:cNvSpPr>
          <p:nvPr>
            <p:ph type="title"/>
          </p:nvPr>
        </p:nvSpPr>
        <p:spPr>
          <a:xfrm>
            <a:off x="-1" y="-4087"/>
            <a:ext cx="9141900" cy="7089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39A935"/>
              </a:gs>
            </a:gsLst>
            <a:lin ang="18900044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nl">
                <a:solidFill>
                  <a:schemeClr val="lt1"/>
                </a:solidFill>
              </a:rPr>
              <a:t> MOET je weten !!</a:t>
            </a:r>
            <a:endParaRPr/>
          </a:p>
        </p:txBody>
      </p:sp>
      <p:sp>
        <p:nvSpPr>
          <p:cNvPr id="337" name="Google Shape;337;p32"/>
          <p:cNvSpPr txBox="1"/>
          <p:nvPr/>
        </p:nvSpPr>
        <p:spPr>
          <a:xfrm>
            <a:off x="8447689" y="4093454"/>
            <a:ext cx="5364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724" y="4143375"/>
            <a:ext cx="1595387" cy="9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2"/>
          <p:cNvSpPr txBox="1"/>
          <p:nvPr/>
        </p:nvSpPr>
        <p:spPr>
          <a:xfrm>
            <a:off x="662050" y="704825"/>
            <a:ext cx="651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40" name="Google Shape;340;p32"/>
          <p:cNvSpPr txBox="1"/>
          <p:nvPr/>
        </p:nvSpPr>
        <p:spPr>
          <a:xfrm>
            <a:off x="530700" y="999125"/>
            <a:ext cx="8063100" cy="3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/>
              <a:t>Website - </a:t>
            </a:r>
            <a:r>
              <a:rPr lang="nl"/>
              <a:t>Gedragscodes (spelers, ouders, clubmedewerkers) lezen en ernaar handelen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/>
              <a:t>Engagement</a:t>
            </a:r>
            <a:r>
              <a:rPr lang="nl"/>
              <a:t> - Vrijwilligerstaak op clubniveau opnemen (toogdienst, klusjesdag, BBQ, Familietornooi, geldinzamelingsactie,...)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/>
              <a:t>Hoe inschrijven?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Affiliatieformulier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Medisch attest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Medische verklaring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/>
              <a:t>Verzekering bij kwetsuren?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Zie ongevalsaangifteformulier online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leuven@korfbal.be</a:t>
            </a:r>
            <a:r>
              <a:rPr lang="nl">
                <a:solidFill>
                  <a:schemeClr val="dk1"/>
                </a:solidFill>
              </a:rPr>
              <a:t>  </a:t>
            </a:r>
            <a:endParaRPr/>
          </a:p>
        </p:txBody>
      </p:sp>
      <p:pic>
        <p:nvPicPr>
          <p:cNvPr id="341" name="Google Shape;34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1425" y="2256925"/>
            <a:ext cx="2721600" cy="2075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3"/>
          <p:cNvSpPr txBox="1">
            <a:spLocks noGrp="1"/>
          </p:cNvSpPr>
          <p:nvPr>
            <p:ph type="title"/>
          </p:nvPr>
        </p:nvSpPr>
        <p:spPr>
          <a:xfrm>
            <a:off x="-1" y="-4087"/>
            <a:ext cx="9141900" cy="7089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39A935"/>
              </a:gs>
            </a:gsLst>
            <a:lin ang="18900044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nl">
                <a:solidFill>
                  <a:schemeClr val="lt1"/>
                </a:solidFill>
              </a:rPr>
              <a:t> MOET je weten !!</a:t>
            </a:r>
            <a:endParaRPr/>
          </a:p>
        </p:txBody>
      </p:sp>
      <p:sp>
        <p:nvSpPr>
          <p:cNvPr id="347" name="Google Shape;347;p33"/>
          <p:cNvSpPr txBox="1"/>
          <p:nvPr/>
        </p:nvSpPr>
        <p:spPr>
          <a:xfrm>
            <a:off x="8447689" y="4093454"/>
            <a:ext cx="5364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Google Shape;34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724" y="4143375"/>
            <a:ext cx="1595387" cy="9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3"/>
          <p:cNvSpPr txBox="1"/>
          <p:nvPr/>
        </p:nvSpPr>
        <p:spPr>
          <a:xfrm>
            <a:off x="662050" y="704825"/>
            <a:ext cx="651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50" name="Google Shape;350;p33"/>
          <p:cNvSpPr txBox="1"/>
          <p:nvPr/>
        </p:nvSpPr>
        <p:spPr>
          <a:xfrm>
            <a:off x="530700" y="999125"/>
            <a:ext cx="4836300" cy="3847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Korfbal =</a:t>
            </a:r>
            <a:r>
              <a:rPr lang="nl" b="1" dirty="0"/>
              <a:t> Competitiesport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Streven naar</a:t>
            </a:r>
            <a:r>
              <a:rPr lang="nl" b="1" dirty="0"/>
              <a:t> maximale aanwezigheid tijdens wedstrijden (</a:t>
            </a:r>
            <a:r>
              <a:rPr lang="nl" dirty="0"/>
              <a:t>ook op uitwedstrijden)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Vanaf U11 - </a:t>
            </a:r>
            <a:r>
              <a:rPr lang="nl" b="1" dirty="0"/>
              <a:t>wekelijkse competitie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 dirty="0"/>
              <a:t>Speelgelegenheid</a:t>
            </a:r>
            <a:r>
              <a:rPr lang="nl" dirty="0"/>
              <a:t> voor iedereen op zijn/haar niveau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Oproep om </a:t>
            </a:r>
            <a:r>
              <a:rPr lang="nl" b="1" dirty="0"/>
              <a:t>respectvol te supporteren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(tegenover eigen ploeg, tegenstander én de scheids)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en de </a:t>
            </a:r>
            <a:r>
              <a:rPr lang="nl" b="1" dirty="0"/>
              <a:t>spelers niet te coachen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51" name="Google Shape;35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9400" y="1257425"/>
            <a:ext cx="3185503" cy="2683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-1" y="-4087"/>
            <a:ext cx="9141900" cy="7089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39A935"/>
              </a:gs>
            </a:gsLst>
            <a:lin ang="18900044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endParaRPr/>
          </a:p>
        </p:txBody>
      </p:sp>
      <p:sp>
        <p:nvSpPr>
          <p:cNvPr id="82" name="Google Shape;82;p16"/>
          <p:cNvSpPr txBox="1"/>
          <p:nvPr/>
        </p:nvSpPr>
        <p:spPr>
          <a:xfrm>
            <a:off x="8447689" y="4093454"/>
            <a:ext cx="5364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292625" y="818775"/>
            <a:ext cx="8447700" cy="4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nl" sz="2000">
                <a:solidFill>
                  <a:schemeClr val="dk1"/>
                </a:solidFill>
              </a:rPr>
              <a:t>Wat is korfbal?</a:t>
            </a:r>
            <a:endParaRPr sz="2000"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nl" sz="2000">
                <a:solidFill>
                  <a:schemeClr val="dk1"/>
                </a:solidFill>
              </a:rPr>
              <a:t>Over ons</a:t>
            </a:r>
            <a:endParaRPr sz="2000"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nl" sz="2000">
                <a:solidFill>
                  <a:schemeClr val="dk1"/>
                </a:solidFill>
              </a:rPr>
              <a:t>Organisatie</a:t>
            </a:r>
            <a:endParaRPr sz="2000"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nl" sz="2000">
                <a:solidFill>
                  <a:schemeClr val="dk1"/>
                </a:solidFill>
              </a:rPr>
              <a:t>Communicatie</a:t>
            </a:r>
            <a:endParaRPr sz="2000"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nl" sz="2000">
                <a:solidFill>
                  <a:schemeClr val="dk1"/>
                </a:solidFill>
              </a:rPr>
              <a:t>Praktische afspraken</a:t>
            </a:r>
            <a:endParaRPr sz="2000"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nl" sz="2000">
                <a:solidFill>
                  <a:schemeClr val="dk1"/>
                </a:solidFill>
              </a:rPr>
              <a:t>MOET je weten</a:t>
            </a:r>
            <a:endParaRPr sz="2000"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nl" sz="2000">
                <a:solidFill>
                  <a:schemeClr val="dk1"/>
                </a:solidFill>
              </a:rPr>
              <a:t>LEUK om weten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724" y="4143375"/>
            <a:ext cx="1595387" cy="9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4"/>
          <p:cNvSpPr txBox="1">
            <a:spLocks noGrp="1"/>
          </p:cNvSpPr>
          <p:nvPr>
            <p:ph type="title"/>
          </p:nvPr>
        </p:nvSpPr>
        <p:spPr>
          <a:xfrm>
            <a:off x="1049" y="-12"/>
            <a:ext cx="9141900" cy="7089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39A935"/>
              </a:gs>
            </a:gsLst>
            <a:lin ang="18900044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7857"/>
              <a:buFont typeface="Calibri"/>
              <a:buNone/>
            </a:pPr>
            <a:r>
              <a:rPr lang="nl">
                <a:solidFill>
                  <a:schemeClr val="lt1"/>
                </a:solidFill>
              </a:rPr>
              <a:t> LEUK! om weten - Familieclub - Extra-sportieve activiteiten</a:t>
            </a:r>
            <a:endParaRPr/>
          </a:p>
        </p:txBody>
      </p:sp>
      <p:sp>
        <p:nvSpPr>
          <p:cNvPr id="357" name="Google Shape;357;p34"/>
          <p:cNvSpPr txBox="1"/>
          <p:nvPr/>
        </p:nvSpPr>
        <p:spPr>
          <a:xfrm>
            <a:off x="8447689" y="4093454"/>
            <a:ext cx="5364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34"/>
          <p:cNvSpPr txBox="1"/>
          <p:nvPr/>
        </p:nvSpPr>
        <p:spPr>
          <a:xfrm>
            <a:off x="662050" y="704825"/>
            <a:ext cx="651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59" name="Google Shape;359;p34"/>
          <p:cNvSpPr txBox="1"/>
          <p:nvPr/>
        </p:nvSpPr>
        <p:spPr>
          <a:xfrm>
            <a:off x="54025" y="812850"/>
            <a:ext cx="27192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l" b="1"/>
              <a:t>Playbackshow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l" b="1"/>
              <a:t>KC Leuven Zingt &amp; Danst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l" b="1"/>
              <a:t>Halloweentocht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l" b="1"/>
              <a:t>Familietornooi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l" b="1"/>
              <a:t>Jeugdweekend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l" b="1"/>
              <a:t>Paasactiviteit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l" b="1"/>
              <a:t>Scholentornooi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l" b="1"/>
              <a:t>OKAN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l" b="1"/>
              <a:t>….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0" name="Google Shape;36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75" y="3392575"/>
            <a:ext cx="1707575" cy="170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1250" y="704825"/>
            <a:ext cx="2862751" cy="163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6175" y="812862"/>
            <a:ext cx="1601849" cy="226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1250" y="2339395"/>
            <a:ext cx="2862752" cy="190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56125" y="3181600"/>
            <a:ext cx="2615875" cy="196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52951" y="3524100"/>
            <a:ext cx="1926026" cy="144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31104" y="765917"/>
            <a:ext cx="1601850" cy="2266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5"/>
          <p:cNvSpPr txBox="1">
            <a:spLocks noGrp="1"/>
          </p:cNvSpPr>
          <p:nvPr>
            <p:ph type="title"/>
          </p:nvPr>
        </p:nvSpPr>
        <p:spPr>
          <a:xfrm>
            <a:off x="1049" y="-12"/>
            <a:ext cx="9141900" cy="7089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39A935"/>
              </a:gs>
            </a:gsLst>
            <a:lin ang="18900044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nl">
                <a:solidFill>
                  <a:schemeClr val="lt1"/>
                </a:solidFill>
              </a:rPr>
              <a:t> AANPASSEN KALENDER SEIZOEN 2024-25</a:t>
            </a:r>
            <a:endParaRPr/>
          </a:p>
        </p:txBody>
      </p:sp>
      <p:sp>
        <p:nvSpPr>
          <p:cNvPr id="372" name="Google Shape;372;p35"/>
          <p:cNvSpPr txBox="1"/>
          <p:nvPr/>
        </p:nvSpPr>
        <p:spPr>
          <a:xfrm>
            <a:off x="8447689" y="4093454"/>
            <a:ext cx="5364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35"/>
          <p:cNvSpPr txBox="1"/>
          <p:nvPr/>
        </p:nvSpPr>
        <p:spPr>
          <a:xfrm>
            <a:off x="662050" y="704825"/>
            <a:ext cx="651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74" name="Google Shape;374;p35"/>
          <p:cNvSpPr txBox="1"/>
          <p:nvPr/>
        </p:nvSpPr>
        <p:spPr>
          <a:xfrm>
            <a:off x="217775" y="1162200"/>
            <a:ext cx="2719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5" name="Google Shape;37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4475" y="704827"/>
            <a:ext cx="3429496" cy="4438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6"/>
          <p:cNvSpPr txBox="1">
            <a:spLocks noGrp="1"/>
          </p:cNvSpPr>
          <p:nvPr>
            <p:ph type="title"/>
          </p:nvPr>
        </p:nvSpPr>
        <p:spPr>
          <a:xfrm>
            <a:off x="1049" y="-12"/>
            <a:ext cx="9141900" cy="7089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39A935"/>
              </a:gs>
            </a:gsLst>
            <a:lin ang="18900044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nl">
                <a:solidFill>
                  <a:schemeClr val="lt1"/>
                </a:solidFill>
              </a:rPr>
              <a:t> LEUK! om weten</a:t>
            </a:r>
            <a:endParaRPr/>
          </a:p>
        </p:txBody>
      </p:sp>
      <p:sp>
        <p:nvSpPr>
          <p:cNvPr id="381" name="Google Shape;381;p36"/>
          <p:cNvSpPr txBox="1"/>
          <p:nvPr/>
        </p:nvSpPr>
        <p:spPr>
          <a:xfrm>
            <a:off x="8447689" y="4093454"/>
            <a:ext cx="5364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2" name="Google Shape;38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724" y="4143375"/>
            <a:ext cx="1595387" cy="9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6"/>
          <p:cNvSpPr txBox="1"/>
          <p:nvPr/>
        </p:nvSpPr>
        <p:spPr>
          <a:xfrm>
            <a:off x="662050" y="704825"/>
            <a:ext cx="651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84" name="Google Shape;384;p36"/>
          <p:cNvSpPr txBox="1"/>
          <p:nvPr/>
        </p:nvSpPr>
        <p:spPr>
          <a:xfrm>
            <a:off x="229092" y="1137474"/>
            <a:ext cx="55869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l" b="1"/>
              <a:t>KC Leuven draait op vrijwilligers </a:t>
            </a:r>
            <a:endParaRPr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l" b="1"/>
              <a:t>Steeds op zoek naar extra helpende handen</a:t>
            </a:r>
            <a:endParaRPr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l" b="1"/>
              <a:t>Versterking Team Sponsoring</a:t>
            </a:r>
            <a:endParaRPr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l" b="1"/>
              <a:t>Versterking Team Infra (+ nieuw veld)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5" name="Google Shape;38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5421" y="817138"/>
            <a:ext cx="2021650" cy="202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6"/>
          <p:cNvPicPr preferRelativeResize="0"/>
          <p:nvPr/>
        </p:nvPicPr>
        <p:blipFill rotWithShape="1">
          <a:blip r:embed="rId5">
            <a:alphaModFix/>
          </a:blip>
          <a:srcRect l="14348" r="-943"/>
          <a:stretch/>
        </p:blipFill>
        <p:spPr>
          <a:xfrm>
            <a:off x="4329711" y="3062825"/>
            <a:ext cx="2972563" cy="193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6"/>
          <p:cNvPicPr preferRelativeResize="0"/>
          <p:nvPr/>
        </p:nvPicPr>
        <p:blipFill rotWithShape="1">
          <a:blip r:embed="rId6">
            <a:alphaModFix/>
          </a:blip>
          <a:srcRect l="22149" t="12450" r="22310" b="11167"/>
          <a:stretch/>
        </p:blipFill>
        <p:spPr>
          <a:xfrm>
            <a:off x="1906654" y="3503804"/>
            <a:ext cx="779614" cy="70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6"/>
          <p:cNvPicPr preferRelativeResize="0"/>
          <p:nvPr/>
        </p:nvPicPr>
        <p:blipFill rotWithShape="1">
          <a:blip r:embed="rId7">
            <a:alphaModFix/>
          </a:blip>
          <a:srcRect l="23272" t="26097" r="21448" b="25157"/>
          <a:stretch/>
        </p:blipFill>
        <p:spPr>
          <a:xfrm>
            <a:off x="1037571" y="3471355"/>
            <a:ext cx="869083" cy="76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-1" y="-4087"/>
            <a:ext cx="9141900" cy="7089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39A935"/>
              </a:gs>
            </a:gsLst>
            <a:lin ang="18900044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nl">
                <a:solidFill>
                  <a:schemeClr val="lt1"/>
                </a:solidFill>
              </a:rPr>
              <a:t>Wat is korfbal?</a:t>
            </a:r>
            <a:endParaRPr/>
          </a:p>
        </p:txBody>
      </p:sp>
      <p:sp>
        <p:nvSpPr>
          <p:cNvPr id="90" name="Google Shape;90;p17"/>
          <p:cNvSpPr txBox="1"/>
          <p:nvPr/>
        </p:nvSpPr>
        <p:spPr>
          <a:xfrm>
            <a:off x="8447689" y="4093454"/>
            <a:ext cx="5364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7"/>
          <p:cNvSpPr txBox="1"/>
          <p:nvPr/>
        </p:nvSpPr>
        <p:spPr>
          <a:xfrm>
            <a:off x="292625" y="818775"/>
            <a:ext cx="8447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724" y="4143375"/>
            <a:ext cx="1595387" cy="9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 descr="Afbeelding met gras, persoon, spelen, buiten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 l="16749"/>
          <a:stretch/>
        </p:blipFill>
        <p:spPr>
          <a:xfrm>
            <a:off x="91600" y="869275"/>
            <a:ext cx="3092546" cy="247757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3373500" y="869275"/>
            <a:ext cx="23949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/>
              <a:t>Actieve balsport voor alle leeftijden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/>
              <a:t>4 mannen &amp; 4 vrouwen = dé gemengde sport bij uitstek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/>
              <a:t>Gender equality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/>
              <a:t>België is internationaal wereldtop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/>
              <a:t>Focus op samen spelen &amp; fair play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b="1"/>
              <a:t>Indoor, outdoor, beach, street,..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8400" y="907350"/>
            <a:ext cx="3303434" cy="2477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-1" y="-4087"/>
            <a:ext cx="9141900" cy="7089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39A935"/>
              </a:gs>
            </a:gsLst>
            <a:lin ang="18900044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nl">
                <a:solidFill>
                  <a:schemeClr val="lt1"/>
                </a:solidFill>
              </a:rPr>
              <a:t>Wat is korfbal?</a:t>
            </a:r>
            <a:endParaRPr/>
          </a:p>
        </p:txBody>
      </p:sp>
      <p:sp>
        <p:nvSpPr>
          <p:cNvPr id="101" name="Google Shape;101;p18"/>
          <p:cNvSpPr txBox="1"/>
          <p:nvPr/>
        </p:nvSpPr>
        <p:spPr>
          <a:xfrm>
            <a:off x="8447689" y="4093454"/>
            <a:ext cx="5364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292625" y="818775"/>
            <a:ext cx="8447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724" y="4143375"/>
            <a:ext cx="1595387" cy="9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/>
        </p:nvSpPr>
        <p:spPr>
          <a:xfrm>
            <a:off x="1360127" y="3737550"/>
            <a:ext cx="127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/>
              <a:t>Familiesport </a:t>
            </a:r>
            <a:endParaRPr b="1"/>
          </a:p>
        </p:txBody>
      </p:sp>
      <p:pic>
        <p:nvPicPr>
          <p:cNvPr id="105" name="Google Shape;105;p18" descr="Afbeelding met persoon, kind, groep, buiten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489" y="968750"/>
            <a:ext cx="3339827" cy="250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 descr="Image result for korfbal ziggo dome"/>
          <p:cNvPicPr preferRelativeResize="0"/>
          <p:nvPr/>
        </p:nvPicPr>
        <p:blipFill rotWithShape="1">
          <a:blip r:embed="rId5">
            <a:alphaModFix/>
          </a:blip>
          <a:srcRect l="11386"/>
          <a:stretch/>
        </p:blipFill>
        <p:spPr>
          <a:xfrm>
            <a:off x="4674339" y="968750"/>
            <a:ext cx="3842706" cy="25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/>
          <p:nvPr/>
        </p:nvSpPr>
        <p:spPr>
          <a:xfrm>
            <a:off x="5560839" y="3737550"/>
            <a:ext cx="253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 dirty="0"/>
              <a:t>Internationale topsport</a:t>
            </a:r>
            <a:endParaRPr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-1" y="-4087"/>
            <a:ext cx="9141900" cy="7089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39A935"/>
              </a:gs>
            </a:gsLst>
            <a:lin ang="18900044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nl">
                <a:solidFill>
                  <a:schemeClr val="lt1"/>
                </a:solidFill>
              </a:rPr>
              <a:t>Over ons - KC Leuven in cijfers</a:t>
            </a:r>
            <a:endParaRPr/>
          </a:p>
        </p:txBody>
      </p:sp>
      <p:sp>
        <p:nvSpPr>
          <p:cNvPr id="113" name="Google Shape;113;p19"/>
          <p:cNvSpPr txBox="1"/>
          <p:nvPr/>
        </p:nvSpPr>
        <p:spPr>
          <a:xfrm>
            <a:off x="8447689" y="4093454"/>
            <a:ext cx="5364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9"/>
          <p:cNvSpPr txBox="1"/>
          <p:nvPr/>
        </p:nvSpPr>
        <p:spPr>
          <a:xfrm>
            <a:off x="292625" y="818775"/>
            <a:ext cx="8447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724" y="4143375"/>
            <a:ext cx="1595387" cy="9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 txBox="1"/>
          <p:nvPr/>
        </p:nvSpPr>
        <p:spPr>
          <a:xfrm>
            <a:off x="292625" y="776283"/>
            <a:ext cx="6972600" cy="449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 dirty="0"/>
              <a:t>6 jeugdcategorieën: </a:t>
            </a:r>
            <a:r>
              <a:rPr lang="nl" dirty="0"/>
              <a:t>U7-U19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 dirty="0"/>
              <a:t>5 volwassenenploegen</a:t>
            </a:r>
            <a:endParaRPr b="1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l" dirty="0"/>
              <a:t>Kern (Promoleague)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l" dirty="0"/>
              <a:t>Leuven A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l" dirty="0"/>
              <a:t>Leuven B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l" dirty="0"/>
              <a:t>XL - Bompi’s/Jonki’s (Hoofdklasse 2)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l" dirty="0"/>
              <a:t>Leuven 2 A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l" dirty="0"/>
              <a:t>Leuven 2 B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l" dirty="0"/>
              <a:t>Recreanten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 dirty="0"/>
              <a:t>Top 10</a:t>
            </a:r>
            <a:r>
              <a:rPr lang="nl" dirty="0"/>
              <a:t> grootste clubs van België - </a:t>
            </a:r>
            <a:r>
              <a:rPr lang="nl" b="1" dirty="0"/>
              <a:t>Grootste</a:t>
            </a:r>
            <a:r>
              <a:rPr lang="nl" dirty="0"/>
              <a:t> korfbalclub van de provincie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 dirty="0"/>
              <a:t>Enige</a:t>
            </a:r>
            <a:r>
              <a:rPr lang="nl" dirty="0"/>
              <a:t> korfbalclub in Leuven - </a:t>
            </a:r>
            <a:r>
              <a:rPr lang="nl" b="1" dirty="0"/>
              <a:t>Top 16 </a:t>
            </a:r>
            <a:r>
              <a:rPr lang="nl" dirty="0"/>
              <a:t>(veld) - </a:t>
            </a:r>
            <a:r>
              <a:rPr lang="nl" b="1" dirty="0"/>
              <a:t>Top 16</a:t>
            </a:r>
            <a:r>
              <a:rPr lang="nl" dirty="0"/>
              <a:t> (zaal)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 dirty="0"/>
              <a:t>14 ploegen </a:t>
            </a:r>
            <a:r>
              <a:rPr lang="nl" dirty="0"/>
              <a:t>in competitie</a:t>
            </a:r>
            <a:r>
              <a:rPr lang="nl" b="1" dirty="0"/>
              <a:t> = +/- 1.000 wedstrijden </a:t>
            </a:r>
            <a:r>
              <a:rPr lang="nl" dirty="0"/>
              <a:t>per jaar/heel Vlaanderen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>
                <a:solidFill>
                  <a:schemeClr val="dk1"/>
                </a:solidFill>
              </a:rPr>
              <a:t>+/- 240 leden: 90 volwassenen, 150 kinderen (tussen 5 en 19j oud)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 dirty="0">
                <a:solidFill>
                  <a:schemeClr val="dk1"/>
                </a:solidFill>
              </a:rPr>
              <a:t>50% dames, 50% heren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117" name="Google Shape;117;p19"/>
          <p:cNvSpPr txBox="1"/>
          <p:nvPr/>
        </p:nvSpPr>
        <p:spPr>
          <a:xfrm>
            <a:off x="5137275" y="3815025"/>
            <a:ext cx="253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-1" y="-4087"/>
            <a:ext cx="9141900" cy="7089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39A935"/>
              </a:gs>
            </a:gsLst>
            <a:lin ang="18900044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nl">
                <a:solidFill>
                  <a:schemeClr val="lt1"/>
                </a:solidFill>
              </a:rPr>
              <a:t>Succesvolle jeugdwerking - Doorstroom kern</a:t>
            </a:r>
            <a:endParaRPr/>
          </a:p>
        </p:txBody>
      </p:sp>
      <p:sp>
        <p:nvSpPr>
          <p:cNvPr id="123" name="Google Shape;123;p20"/>
          <p:cNvSpPr txBox="1"/>
          <p:nvPr/>
        </p:nvSpPr>
        <p:spPr>
          <a:xfrm>
            <a:off x="8447689" y="4093454"/>
            <a:ext cx="5364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0"/>
          <p:cNvSpPr txBox="1"/>
          <p:nvPr/>
        </p:nvSpPr>
        <p:spPr>
          <a:xfrm>
            <a:off x="292625" y="818775"/>
            <a:ext cx="8447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</a:endParaRPr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724" y="4143375"/>
            <a:ext cx="1595387" cy="9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 txBox="1"/>
          <p:nvPr/>
        </p:nvSpPr>
        <p:spPr>
          <a:xfrm>
            <a:off x="203353" y="987975"/>
            <a:ext cx="6972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27" name="Google Shape;127;p20"/>
          <p:cNvSpPr txBox="1"/>
          <p:nvPr/>
        </p:nvSpPr>
        <p:spPr>
          <a:xfrm>
            <a:off x="5137275" y="3815025"/>
            <a:ext cx="253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128" name="Google Shape;12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5500" y="802088"/>
            <a:ext cx="3046400" cy="427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6100" y="818775"/>
            <a:ext cx="1915909" cy="219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17859" y="3061800"/>
            <a:ext cx="2402262" cy="190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926" y="818775"/>
            <a:ext cx="3417349" cy="3417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-1" y="-4087"/>
            <a:ext cx="9141900" cy="7089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39A935"/>
              </a:gs>
            </a:gsLst>
            <a:lin ang="18900044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nl">
                <a:solidFill>
                  <a:schemeClr val="lt1"/>
                </a:solidFill>
              </a:rPr>
              <a:t>Combinatie van plezier &amp; sportief succes</a:t>
            </a:r>
            <a:endParaRPr/>
          </a:p>
        </p:txBody>
      </p:sp>
      <p:sp>
        <p:nvSpPr>
          <p:cNvPr id="137" name="Google Shape;137;p21"/>
          <p:cNvSpPr txBox="1"/>
          <p:nvPr/>
        </p:nvSpPr>
        <p:spPr>
          <a:xfrm>
            <a:off x="8447689" y="4093454"/>
            <a:ext cx="5364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1"/>
          <p:cNvSpPr txBox="1"/>
          <p:nvPr/>
        </p:nvSpPr>
        <p:spPr>
          <a:xfrm>
            <a:off x="292625" y="818775"/>
            <a:ext cx="8447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</a:endParaRPr>
          </a:p>
        </p:txBody>
      </p:sp>
      <p:pic>
        <p:nvPicPr>
          <p:cNvPr id="139" name="Google Shape;13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724" y="4143375"/>
            <a:ext cx="1595387" cy="9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1"/>
          <p:cNvSpPr txBox="1"/>
          <p:nvPr/>
        </p:nvSpPr>
        <p:spPr>
          <a:xfrm>
            <a:off x="203353" y="987975"/>
            <a:ext cx="6972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41" name="Google Shape;141;p21"/>
          <p:cNvSpPr txBox="1"/>
          <p:nvPr/>
        </p:nvSpPr>
        <p:spPr>
          <a:xfrm>
            <a:off x="5137275" y="3815025"/>
            <a:ext cx="253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142" name="Google Shape;142;p21" descr="Afbeelding met persoon, gebouw, buiten, groep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 l="2964" r="9339"/>
          <a:stretch/>
        </p:blipFill>
        <p:spPr>
          <a:xfrm>
            <a:off x="86425" y="818775"/>
            <a:ext cx="3164600" cy="18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 descr="Afbeelding kan het volgende bevatten: 26 mensen, inclusief Florian Dubois, lachende mensen"/>
          <p:cNvPicPr preferRelativeResize="0"/>
          <p:nvPr/>
        </p:nvPicPr>
        <p:blipFill rotWithShape="1">
          <a:blip r:embed="rId5">
            <a:alphaModFix/>
          </a:blip>
          <a:srcRect l="6725" b="2123"/>
          <a:stretch/>
        </p:blipFill>
        <p:spPr>
          <a:xfrm>
            <a:off x="86425" y="2832777"/>
            <a:ext cx="2809799" cy="196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 descr="Afbeelding met persoon, gebouw, sport, bal&#10;&#10;Automatisch gegenereerde beschrijvi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00125" y="786762"/>
            <a:ext cx="2183099" cy="327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26900" y="818775"/>
            <a:ext cx="2536800" cy="1735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 descr="Afbeelding met persoon, sport, buiten, gras&#10;&#10;Automatisch gegenereerde beschrijving"/>
          <p:cNvPicPr preferRelativeResize="0"/>
          <p:nvPr/>
        </p:nvPicPr>
        <p:blipFill rotWithShape="1">
          <a:blip r:embed="rId8">
            <a:alphaModFix/>
          </a:blip>
          <a:srcRect l="12717" t="18494" r="8343" b="4606"/>
          <a:stretch/>
        </p:blipFill>
        <p:spPr>
          <a:xfrm>
            <a:off x="3426900" y="2648780"/>
            <a:ext cx="2848752" cy="2081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>
            <a:spLocks noGrp="1"/>
          </p:cNvSpPr>
          <p:nvPr>
            <p:ph type="title"/>
          </p:nvPr>
        </p:nvSpPr>
        <p:spPr>
          <a:xfrm>
            <a:off x="-1" y="-4087"/>
            <a:ext cx="9141900" cy="7089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39A935"/>
              </a:gs>
            </a:gsLst>
            <a:lin ang="18900044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nl">
                <a:solidFill>
                  <a:schemeClr val="lt1"/>
                </a:solidFill>
              </a:rPr>
              <a:t>KC Leuven - Organisatie Teams </a:t>
            </a:r>
            <a:endParaRPr/>
          </a:p>
        </p:txBody>
      </p:sp>
      <p:sp>
        <p:nvSpPr>
          <p:cNvPr id="152" name="Google Shape;152;p22"/>
          <p:cNvSpPr/>
          <p:nvPr/>
        </p:nvSpPr>
        <p:spPr>
          <a:xfrm>
            <a:off x="381173" y="1083520"/>
            <a:ext cx="945000" cy="945000"/>
          </a:xfrm>
          <a:prstGeom prst="ellipse">
            <a:avLst/>
          </a:prstGeom>
          <a:solidFill>
            <a:srgbClr val="39A935"/>
          </a:solidFill>
          <a:ln w="9525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API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l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Sarah G.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l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Joren B.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2"/>
          <p:cNvSpPr/>
          <p:nvPr/>
        </p:nvSpPr>
        <p:spPr>
          <a:xfrm>
            <a:off x="381173" y="3921356"/>
            <a:ext cx="945000" cy="945000"/>
          </a:xfrm>
          <a:prstGeom prst="ellipse">
            <a:avLst/>
          </a:prstGeom>
          <a:solidFill>
            <a:srgbClr val="39A935"/>
          </a:solidFill>
          <a:ln w="9525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br>
              <a:rPr lang="nl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Project Nieuw Veld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2"/>
          <p:cNvSpPr/>
          <p:nvPr/>
        </p:nvSpPr>
        <p:spPr>
          <a:xfrm rot="-2359577">
            <a:off x="1241622" y="3842714"/>
            <a:ext cx="459182" cy="152188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5" name="Google Shape;155;p22"/>
          <p:cNvGrpSpPr/>
          <p:nvPr/>
        </p:nvGrpSpPr>
        <p:grpSpPr>
          <a:xfrm>
            <a:off x="1567889" y="2510168"/>
            <a:ext cx="1485049" cy="1485049"/>
            <a:chOff x="1191319" y="3063207"/>
            <a:chExt cx="1665600" cy="1665600"/>
          </a:xfrm>
        </p:grpSpPr>
        <p:sp>
          <p:nvSpPr>
            <p:cNvPr id="156" name="Google Shape;156;p22"/>
            <p:cNvSpPr/>
            <p:nvPr/>
          </p:nvSpPr>
          <p:spPr>
            <a:xfrm>
              <a:off x="1191319" y="3063207"/>
              <a:ext cx="1665600" cy="1665600"/>
            </a:xfrm>
            <a:prstGeom prst="ellipse">
              <a:avLst/>
            </a:prstGeom>
            <a:solidFill>
              <a:srgbClr val="A8D08C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2"/>
            <p:cNvSpPr txBox="1"/>
            <p:nvPr/>
          </p:nvSpPr>
          <p:spPr>
            <a:xfrm>
              <a:off x="1435228" y="3307116"/>
              <a:ext cx="1177800" cy="1177800"/>
            </a:xfrm>
            <a:prstGeom prst="rect">
              <a:avLst/>
            </a:prstGeom>
            <a:solidFill>
              <a:srgbClr val="A8D08C"/>
            </a:solidFill>
            <a:ln>
              <a:noFill/>
            </a:ln>
          </p:spPr>
          <p:txBody>
            <a:bodyPr spcFirstLastPara="1" wrap="square"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Infra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Klusjesdag</a:t>
              </a:r>
              <a:endParaRPr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Veld &amp; Terrein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Materiaal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Kledij</a:t>
              </a:r>
              <a:endParaRPr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158;p22"/>
          <p:cNvGrpSpPr/>
          <p:nvPr/>
        </p:nvGrpSpPr>
        <p:grpSpPr>
          <a:xfrm>
            <a:off x="1567884" y="817604"/>
            <a:ext cx="1485049" cy="1485049"/>
            <a:chOff x="1479701" y="430885"/>
            <a:chExt cx="1665600" cy="1665600"/>
          </a:xfrm>
        </p:grpSpPr>
        <p:sp>
          <p:nvSpPr>
            <p:cNvPr id="159" name="Google Shape;159;p22"/>
            <p:cNvSpPr/>
            <p:nvPr/>
          </p:nvSpPr>
          <p:spPr>
            <a:xfrm>
              <a:off x="1479701" y="430885"/>
              <a:ext cx="1665600" cy="1665600"/>
            </a:xfrm>
            <a:prstGeom prst="ellipse">
              <a:avLst/>
            </a:prstGeom>
            <a:solidFill>
              <a:srgbClr val="A8D08C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2"/>
            <p:cNvSpPr txBox="1"/>
            <p:nvPr/>
          </p:nvSpPr>
          <p:spPr>
            <a:xfrm>
              <a:off x="1723610" y="674794"/>
              <a:ext cx="1177800" cy="1177800"/>
            </a:xfrm>
            <a:prstGeom prst="rect">
              <a:avLst/>
            </a:prstGeom>
            <a:solidFill>
              <a:srgbClr val="A8D08C"/>
            </a:solidFill>
            <a:ln>
              <a:noFill/>
            </a:ln>
          </p:spPr>
          <p:txBody>
            <a:bodyPr spcFirstLastPara="1" wrap="square"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Community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Sociale activiteiten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Kantine-beheer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1" name="Google Shape;161;p22"/>
          <p:cNvGrpSpPr/>
          <p:nvPr/>
        </p:nvGrpSpPr>
        <p:grpSpPr>
          <a:xfrm>
            <a:off x="6360801" y="817611"/>
            <a:ext cx="1485049" cy="1485049"/>
            <a:chOff x="4540523" y="5"/>
            <a:chExt cx="1665600" cy="1665600"/>
          </a:xfrm>
        </p:grpSpPr>
        <p:sp>
          <p:nvSpPr>
            <p:cNvPr id="162" name="Google Shape;162;p22"/>
            <p:cNvSpPr/>
            <p:nvPr/>
          </p:nvSpPr>
          <p:spPr>
            <a:xfrm>
              <a:off x="4540523" y="5"/>
              <a:ext cx="1665600" cy="1665600"/>
            </a:xfrm>
            <a:prstGeom prst="ellipse">
              <a:avLst/>
            </a:prstGeom>
            <a:solidFill>
              <a:srgbClr val="A8D08C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2"/>
            <p:cNvSpPr txBox="1"/>
            <p:nvPr/>
          </p:nvSpPr>
          <p:spPr>
            <a:xfrm>
              <a:off x="4735727" y="325335"/>
              <a:ext cx="1226100" cy="1035300"/>
            </a:xfrm>
            <a:prstGeom prst="rect">
              <a:avLst/>
            </a:prstGeom>
            <a:solidFill>
              <a:srgbClr val="A8D08C"/>
            </a:solidFill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nl" sz="15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br>
                <a:rPr lang="nl" sz="13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Communicatie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Facebook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Instagram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Twizzit</a:t>
              </a:r>
              <a:endParaRPr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www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" name="Google Shape;164;p22"/>
          <p:cNvGrpSpPr/>
          <p:nvPr/>
        </p:nvGrpSpPr>
        <p:grpSpPr>
          <a:xfrm>
            <a:off x="3940612" y="1310658"/>
            <a:ext cx="1485191" cy="1485069"/>
            <a:chOff x="4495260" y="2259028"/>
            <a:chExt cx="1868400" cy="1818600"/>
          </a:xfrm>
        </p:grpSpPr>
        <p:sp>
          <p:nvSpPr>
            <p:cNvPr id="165" name="Google Shape;165;p22"/>
            <p:cNvSpPr/>
            <p:nvPr/>
          </p:nvSpPr>
          <p:spPr>
            <a:xfrm>
              <a:off x="4495260" y="2259028"/>
              <a:ext cx="1868400" cy="1818600"/>
            </a:xfrm>
            <a:prstGeom prst="ellipse">
              <a:avLst/>
            </a:prstGeom>
            <a:solidFill>
              <a:srgbClr val="C4E0B2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2"/>
            <p:cNvSpPr txBox="1"/>
            <p:nvPr/>
          </p:nvSpPr>
          <p:spPr>
            <a:xfrm>
              <a:off x="4768870" y="2525352"/>
              <a:ext cx="1321200" cy="1285800"/>
            </a:xfrm>
            <a:prstGeom prst="rect">
              <a:avLst/>
            </a:prstGeom>
            <a:solidFill>
              <a:srgbClr val="C4E0B2"/>
            </a:solidFill>
            <a:ln>
              <a:noFill/>
            </a:ln>
          </p:spPr>
          <p:txBody>
            <a:bodyPr spcFirstLastPara="1" wrap="square" lIns="16175" tIns="16175" rIns="16175" bIns="161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Bestuur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Financiën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Beleid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Administratie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7" name="Google Shape;167;p22"/>
          <p:cNvGrpSpPr/>
          <p:nvPr/>
        </p:nvGrpSpPr>
        <p:grpSpPr>
          <a:xfrm>
            <a:off x="2997898" y="3567248"/>
            <a:ext cx="1485049" cy="1485049"/>
            <a:chOff x="4540519" y="4603097"/>
            <a:chExt cx="1665600" cy="1665600"/>
          </a:xfrm>
        </p:grpSpPr>
        <p:sp>
          <p:nvSpPr>
            <p:cNvPr id="168" name="Google Shape;168;p22"/>
            <p:cNvSpPr/>
            <p:nvPr/>
          </p:nvSpPr>
          <p:spPr>
            <a:xfrm>
              <a:off x="4540519" y="4603097"/>
              <a:ext cx="1665600" cy="1665600"/>
            </a:xfrm>
            <a:prstGeom prst="ellipse">
              <a:avLst/>
            </a:prstGeom>
            <a:solidFill>
              <a:srgbClr val="A8D08C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2"/>
            <p:cNvSpPr txBox="1"/>
            <p:nvPr/>
          </p:nvSpPr>
          <p:spPr>
            <a:xfrm>
              <a:off x="4784428" y="4847006"/>
              <a:ext cx="1177800" cy="1177800"/>
            </a:xfrm>
            <a:prstGeom prst="rect">
              <a:avLst/>
            </a:prstGeom>
            <a:solidFill>
              <a:srgbClr val="A8D08C"/>
            </a:solidFill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Jeugd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Jeugdactiviteiten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Ledenwerving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" name="Google Shape;170;p22"/>
          <p:cNvGrpSpPr/>
          <p:nvPr/>
        </p:nvGrpSpPr>
        <p:grpSpPr>
          <a:xfrm>
            <a:off x="6343592" y="2484415"/>
            <a:ext cx="1595460" cy="1536581"/>
            <a:chOff x="7979373" y="341160"/>
            <a:chExt cx="1989600" cy="1995300"/>
          </a:xfrm>
        </p:grpSpPr>
        <p:sp>
          <p:nvSpPr>
            <p:cNvPr id="171" name="Google Shape;171;p22"/>
            <p:cNvSpPr/>
            <p:nvPr/>
          </p:nvSpPr>
          <p:spPr>
            <a:xfrm>
              <a:off x="7979373" y="341160"/>
              <a:ext cx="1989600" cy="1995300"/>
            </a:xfrm>
            <a:prstGeom prst="ellipse">
              <a:avLst/>
            </a:prstGeom>
            <a:solidFill>
              <a:srgbClr val="A8D08C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2"/>
            <p:cNvSpPr txBox="1"/>
            <p:nvPr/>
          </p:nvSpPr>
          <p:spPr>
            <a:xfrm>
              <a:off x="8269008" y="630940"/>
              <a:ext cx="1412400" cy="1338600"/>
            </a:xfrm>
            <a:prstGeom prst="rect">
              <a:avLst/>
            </a:prstGeom>
            <a:solidFill>
              <a:srgbClr val="A8D08C"/>
            </a:solidFill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Sportief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Begeleiding jeugdtrainers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Verdeling ploegen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Talentontwikkeling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" name="Google Shape;173;p22"/>
          <p:cNvGrpSpPr/>
          <p:nvPr/>
        </p:nvGrpSpPr>
        <p:grpSpPr>
          <a:xfrm>
            <a:off x="4929491" y="3567531"/>
            <a:ext cx="1484909" cy="1485132"/>
            <a:chOff x="8018602" y="3862134"/>
            <a:chExt cx="1894500" cy="1818900"/>
          </a:xfrm>
        </p:grpSpPr>
        <p:sp>
          <p:nvSpPr>
            <p:cNvPr id="174" name="Google Shape;174;p22"/>
            <p:cNvSpPr/>
            <p:nvPr/>
          </p:nvSpPr>
          <p:spPr>
            <a:xfrm>
              <a:off x="8018602" y="3862134"/>
              <a:ext cx="1894500" cy="1818900"/>
            </a:xfrm>
            <a:prstGeom prst="ellipse">
              <a:avLst/>
            </a:prstGeom>
            <a:solidFill>
              <a:srgbClr val="A8D08C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2"/>
            <p:cNvSpPr txBox="1"/>
            <p:nvPr/>
          </p:nvSpPr>
          <p:spPr>
            <a:xfrm>
              <a:off x="8296058" y="4128500"/>
              <a:ext cx="1339800" cy="1286100"/>
            </a:xfrm>
            <a:prstGeom prst="rect">
              <a:avLst/>
            </a:prstGeom>
            <a:solidFill>
              <a:srgbClr val="A8D08C"/>
            </a:solidFill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Sponsoring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Zoeken &amp; opvolgen nieuwe partners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Extra inkomsten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" name="Google Shape;176;p22"/>
          <p:cNvSpPr/>
          <p:nvPr/>
        </p:nvSpPr>
        <p:spPr>
          <a:xfrm rot="-1155916">
            <a:off x="3123696" y="2460061"/>
            <a:ext cx="752859" cy="398587"/>
          </a:xfrm>
          <a:prstGeom prst="leftRightArrow">
            <a:avLst>
              <a:gd name="adj1" fmla="val 50000"/>
              <a:gd name="adj2" fmla="val 42813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2"/>
          <p:cNvSpPr/>
          <p:nvPr/>
        </p:nvSpPr>
        <p:spPr>
          <a:xfrm rot="916629">
            <a:off x="3123679" y="1594711"/>
            <a:ext cx="752595" cy="398597"/>
          </a:xfrm>
          <a:prstGeom prst="leftRightArrow">
            <a:avLst>
              <a:gd name="adj1" fmla="val 50000"/>
              <a:gd name="adj2" fmla="val 42813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2"/>
          <p:cNvSpPr/>
          <p:nvPr/>
        </p:nvSpPr>
        <p:spPr>
          <a:xfrm rot="-1063636">
            <a:off x="5493029" y="1593017"/>
            <a:ext cx="752743" cy="398475"/>
          </a:xfrm>
          <a:prstGeom prst="leftRightArrow">
            <a:avLst>
              <a:gd name="adj1" fmla="val 50000"/>
              <a:gd name="adj2" fmla="val 42813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2"/>
          <p:cNvSpPr/>
          <p:nvPr/>
        </p:nvSpPr>
        <p:spPr>
          <a:xfrm rot="-3738062">
            <a:off x="3804376" y="2975449"/>
            <a:ext cx="752540" cy="398409"/>
          </a:xfrm>
          <a:prstGeom prst="leftRightArrow">
            <a:avLst>
              <a:gd name="adj1" fmla="val 50000"/>
              <a:gd name="adj2" fmla="val 42813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2"/>
          <p:cNvSpPr/>
          <p:nvPr/>
        </p:nvSpPr>
        <p:spPr>
          <a:xfrm rot="-7049049">
            <a:off x="4833356" y="2962547"/>
            <a:ext cx="752757" cy="398385"/>
          </a:xfrm>
          <a:prstGeom prst="leftRightArrow">
            <a:avLst>
              <a:gd name="adj1" fmla="val 50000"/>
              <a:gd name="adj2" fmla="val 42813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2"/>
          <p:cNvSpPr/>
          <p:nvPr/>
        </p:nvSpPr>
        <p:spPr>
          <a:xfrm rot="-9022785">
            <a:off x="5508372" y="2448342"/>
            <a:ext cx="752657" cy="398375"/>
          </a:xfrm>
          <a:prstGeom prst="leftRightArrow">
            <a:avLst>
              <a:gd name="adj1" fmla="val 50000"/>
              <a:gd name="adj2" fmla="val 42813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2"/>
          <p:cNvSpPr txBox="1"/>
          <p:nvPr/>
        </p:nvSpPr>
        <p:spPr>
          <a:xfrm>
            <a:off x="8447689" y="4093454"/>
            <a:ext cx="5364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724" y="4143375"/>
            <a:ext cx="1595387" cy="9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3"/>
          <p:cNvSpPr txBox="1">
            <a:spLocks noGrp="1"/>
          </p:cNvSpPr>
          <p:nvPr>
            <p:ph type="title"/>
          </p:nvPr>
        </p:nvSpPr>
        <p:spPr>
          <a:xfrm>
            <a:off x="-1" y="-4087"/>
            <a:ext cx="9141900" cy="7089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39A935"/>
              </a:gs>
            </a:gsLst>
            <a:lin ang="18900044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nl">
                <a:solidFill>
                  <a:schemeClr val="lt1"/>
                </a:solidFill>
              </a:rPr>
              <a:t> Wie is wie op website </a:t>
            </a:r>
            <a:endParaRPr/>
          </a:p>
        </p:txBody>
      </p:sp>
      <p:sp>
        <p:nvSpPr>
          <p:cNvPr id="189" name="Google Shape;189;p23"/>
          <p:cNvSpPr txBox="1"/>
          <p:nvPr/>
        </p:nvSpPr>
        <p:spPr>
          <a:xfrm>
            <a:off x="8447689" y="4093454"/>
            <a:ext cx="5364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724" y="4143375"/>
            <a:ext cx="1595387" cy="9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930338"/>
            <a:ext cx="3722249" cy="328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7049" y="857213"/>
            <a:ext cx="3309274" cy="400422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3"/>
          <p:cNvSpPr txBox="1"/>
          <p:nvPr/>
        </p:nvSpPr>
        <p:spPr>
          <a:xfrm>
            <a:off x="705025" y="4438700"/>
            <a:ext cx="2290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u="sng">
                <a:solidFill>
                  <a:schemeClr val="hlink"/>
                </a:solidFill>
                <a:hlinkClick r:id="rId6"/>
              </a:rPr>
              <a:t>www.kcleuven.be</a:t>
            </a:r>
            <a:r>
              <a:rPr lang="nl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1096</Words>
  <Application>Microsoft Office PowerPoint</Application>
  <PresentationFormat>On-screen Show (16:9)</PresentationFormat>
  <Paragraphs>317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Montserrat Light</vt:lpstr>
      <vt:lpstr>Calibri</vt:lpstr>
      <vt:lpstr>Arial</vt:lpstr>
      <vt:lpstr>Simple Light</vt:lpstr>
      <vt:lpstr>PowerPoint Presentation</vt:lpstr>
      <vt:lpstr>PowerPoint Presentation</vt:lpstr>
      <vt:lpstr>Wat is korfbal?</vt:lpstr>
      <vt:lpstr>Wat is korfbal?</vt:lpstr>
      <vt:lpstr>Over ons - KC Leuven in cijfers</vt:lpstr>
      <vt:lpstr>Succesvolle jeugdwerking - Doorstroom kern</vt:lpstr>
      <vt:lpstr>Combinatie van plezier &amp; sportief succes</vt:lpstr>
      <vt:lpstr>KC Leuven - Organisatie Teams </vt:lpstr>
      <vt:lpstr> Wie is wie op website </vt:lpstr>
      <vt:lpstr> Organisatie - Engagement/Vrijwilligers </vt:lpstr>
      <vt:lpstr>Communicatie - KC Leuven volgen?</vt:lpstr>
      <vt:lpstr>Communicatie - Twizzit</vt:lpstr>
      <vt:lpstr> Hoe ons bereiken?</vt:lpstr>
      <vt:lpstr> Ploegouders</vt:lpstr>
      <vt:lpstr> Ploegouders</vt:lpstr>
      <vt:lpstr> Praktische afspraken - Kledij</vt:lpstr>
      <vt:lpstr> Trainingsmomenten zaal</vt:lpstr>
      <vt:lpstr> MOET je weten !!</vt:lpstr>
      <vt:lpstr> MOET je weten !!</vt:lpstr>
      <vt:lpstr> LEUK! om weten - Familieclub - Extra-sportieve activiteiten</vt:lpstr>
      <vt:lpstr> AANPASSEN KALENDER SEIZOEN 2024-25</vt:lpstr>
      <vt:lpstr> LEUK! om weten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Jeroen Buijs</dc:creator>
  <cp:lastModifiedBy>Jeroen Buijs</cp:lastModifiedBy>
  <cp:revision>5</cp:revision>
  <dcterms:modified xsi:type="dcterms:W3CDTF">2024-09-18T06:27:39Z</dcterms:modified>
</cp:coreProperties>
</file>